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drawings/drawing1.xml" ContentType="application/vnd.openxmlformats-officedocument.drawingml.chartshape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21"/>
  </p:notesMasterIdLst>
  <p:sldIdLst>
    <p:sldId id="256" r:id="rId2"/>
    <p:sldId id="277" r:id="rId3"/>
    <p:sldId id="276" r:id="rId4"/>
    <p:sldId id="283" r:id="rId5"/>
    <p:sldId id="278" r:id="rId6"/>
    <p:sldId id="286" r:id="rId7"/>
    <p:sldId id="295" r:id="rId8"/>
    <p:sldId id="280" r:id="rId9"/>
    <p:sldId id="288" r:id="rId10"/>
    <p:sldId id="279" r:id="rId11"/>
    <p:sldId id="285" r:id="rId12"/>
    <p:sldId id="284" r:id="rId13"/>
    <p:sldId id="287" r:id="rId14"/>
    <p:sldId id="289" r:id="rId15"/>
    <p:sldId id="290" r:id="rId16"/>
    <p:sldId id="291" r:id="rId17"/>
    <p:sldId id="294" r:id="rId18"/>
    <p:sldId id="293" r:id="rId19"/>
    <p:sldId id="292"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0021"/>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sorterViewPr>
    <p:cViewPr>
      <p:scale>
        <a:sx n="100" d="100"/>
        <a:sy n="100" d="100"/>
      </p:scale>
      <p:origin x="0" y="-202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Users\user\Desktop\Dati\1%20november%202021\Bentham\Francesca\grafici.xlsx" TargetMode="External"/></Relationships>
</file>

<file path=ppt/charts/_rels/chart10.xml.rels><?xml version="1.0" encoding="UTF-8" standalone="yes"?>
<Relationships xmlns="http://schemas.openxmlformats.org/package/2006/relationships"><Relationship Id="rId3" Type="http://schemas.openxmlformats.org/officeDocument/2006/relationships/oleObject" Target="file:///C:\Users\profc\Desktop\Dati\1%20luglio%202024\PRIN\risultati\primo%20uso.xlsx" TargetMode="External"/><Relationship Id="rId2" Type="http://schemas.microsoft.com/office/2011/relationships/chartColorStyle" Target="colors10.xml"/><Relationship Id="rId1" Type="http://schemas.microsoft.com/office/2011/relationships/chartStyle" Target="style10.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user\Desktop\Dati\1%20maggio%202022\paper%20Francesca\Francesca\grafici.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profc\Desktop\Dati\1%20luglio%202024\Addiction%202024\figure.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profc\Desktop\Dati\1%20luglio%202024\Addiction%202024\figure.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profc\Desktop\Dati\1%20luglio%202024\Addiction%202024\figure.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profc\Desktop\Dati\1%20luglio%202024\Addiction%202024\figure.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profc\Desktop\Dati\1%20luglio%202024\PRIN\risultati\primo%20uso.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profc\Desktop\Dati\1%20luglio%202024\PRIN\risultati\primo%20uso.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profc\Desktop\Dati\1%20luglio%202024\PRIN\risultati\primo%20uso.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5128047265696728E-2"/>
          <c:y val="4.540763673890609E-2"/>
          <c:w val="0.8897439054686066"/>
          <c:h val="0.49520912053176014"/>
        </c:manualLayout>
      </c:layout>
      <c:barChart>
        <c:barDir val="col"/>
        <c:grouping val="clustered"/>
        <c:varyColors val="0"/>
        <c:ser>
          <c:idx val="0"/>
          <c:order val="0"/>
          <c:tx>
            <c:strRef>
              <c:f>Foglio4!$C$4</c:f>
              <c:strCache>
                <c:ptCount val="1"/>
                <c:pt idx="0">
                  <c:v>Sale or cultivation of hard drugs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Foglio4!$D$3:$F$3</c:f>
              <c:strCache>
                <c:ptCount val="3"/>
                <c:pt idx="0">
                  <c:v>D.P.R. n. 309/90 </c:v>
                </c:pt>
                <c:pt idx="1">
                  <c:v>Law n. 49/2006</c:v>
                </c:pt>
                <c:pt idx="2">
                  <c:v>Law n. 79/2014 </c:v>
                </c:pt>
              </c:strCache>
            </c:strRef>
          </c:cat>
          <c:val>
            <c:numRef>
              <c:f>Foglio4!$D$4:$F$4</c:f>
              <c:numCache>
                <c:formatCode>General</c:formatCode>
                <c:ptCount val="3"/>
                <c:pt idx="0">
                  <c:v>10</c:v>
                </c:pt>
                <c:pt idx="1">
                  <c:v>10</c:v>
                </c:pt>
                <c:pt idx="2">
                  <c:v>10</c:v>
                </c:pt>
              </c:numCache>
            </c:numRef>
          </c:val>
          <c:extLst>
            <c:ext xmlns:c16="http://schemas.microsoft.com/office/drawing/2014/chart" uri="{C3380CC4-5D6E-409C-BE32-E72D297353CC}">
              <c16:uniqueId val="{00000000-C382-4A9A-9ECC-FEA062863910}"/>
            </c:ext>
          </c:extLst>
        </c:ser>
        <c:ser>
          <c:idx val="1"/>
          <c:order val="1"/>
          <c:tx>
            <c:strRef>
              <c:f>Foglio4!$C$5</c:f>
              <c:strCache>
                <c:ptCount val="1"/>
                <c:pt idx="0">
                  <c:v>Sale or cultivation of  soft drugs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Foglio4!$D$3:$F$3</c:f>
              <c:strCache>
                <c:ptCount val="3"/>
                <c:pt idx="0">
                  <c:v>D.P.R. n. 309/90 </c:v>
                </c:pt>
                <c:pt idx="1">
                  <c:v>Law n. 49/2006</c:v>
                </c:pt>
                <c:pt idx="2">
                  <c:v>Law n. 79/2014 </c:v>
                </c:pt>
              </c:strCache>
            </c:strRef>
          </c:cat>
          <c:val>
            <c:numRef>
              <c:f>Foglio4!$D$5:$F$5</c:f>
              <c:numCache>
                <c:formatCode>General</c:formatCode>
                <c:ptCount val="3"/>
                <c:pt idx="0">
                  <c:v>8</c:v>
                </c:pt>
                <c:pt idx="1">
                  <c:v>10</c:v>
                </c:pt>
                <c:pt idx="2">
                  <c:v>8</c:v>
                </c:pt>
              </c:numCache>
            </c:numRef>
          </c:val>
          <c:extLst>
            <c:ext xmlns:c16="http://schemas.microsoft.com/office/drawing/2014/chart" uri="{C3380CC4-5D6E-409C-BE32-E72D297353CC}">
              <c16:uniqueId val="{00000001-C382-4A9A-9ECC-FEA062863910}"/>
            </c:ext>
          </c:extLst>
        </c:ser>
        <c:ser>
          <c:idx val="2"/>
          <c:order val="2"/>
          <c:tx>
            <c:strRef>
              <c:f>Foglio4!$C$6</c:f>
              <c:strCache>
                <c:ptCount val="1"/>
                <c:pt idx="0">
                  <c:v>Cultivation of soft drugs for personal use</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Foglio4!$D$3:$F$3</c:f>
              <c:strCache>
                <c:ptCount val="3"/>
                <c:pt idx="0">
                  <c:v>D.P.R. n. 309/90 </c:v>
                </c:pt>
                <c:pt idx="1">
                  <c:v>Law n. 49/2006</c:v>
                </c:pt>
                <c:pt idx="2">
                  <c:v>Law n. 79/2014 </c:v>
                </c:pt>
              </c:strCache>
            </c:strRef>
          </c:cat>
          <c:val>
            <c:numRef>
              <c:f>Foglio4!$D$6:$F$6</c:f>
              <c:numCache>
                <c:formatCode>General</c:formatCode>
                <c:ptCount val="3"/>
                <c:pt idx="0">
                  <c:v>8</c:v>
                </c:pt>
                <c:pt idx="1">
                  <c:v>10</c:v>
                </c:pt>
                <c:pt idx="2">
                  <c:v>8</c:v>
                </c:pt>
              </c:numCache>
            </c:numRef>
          </c:val>
          <c:extLst>
            <c:ext xmlns:c16="http://schemas.microsoft.com/office/drawing/2014/chart" uri="{C3380CC4-5D6E-409C-BE32-E72D297353CC}">
              <c16:uniqueId val="{00000002-C382-4A9A-9ECC-FEA062863910}"/>
            </c:ext>
          </c:extLst>
        </c:ser>
        <c:ser>
          <c:idx val="3"/>
          <c:order val="3"/>
          <c:tx>
            <c:strRef>
              <c:f>Foglio4!$C$7</c:f>
              <c:strCache>
                <c:ptCount val="1"/>
                <c:pt idx="0">
                  <c:v>Consumption or detention of hard drugs or soft drugs for personal use</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Foglio4!$D$3:$F$3</c:f>
              <c:strCache>
                <c:ptCount val="3"/>
                <c:pt idx="0">
                  <c:v>D.P.R. n. 309/90 </c:v>
                </c:pt>
                <c:pt idx="1">
                  <c:v>Law n. 49/2006</c:v>
                </c:pt>
                <c:pt idx="2">
                  <c:v>Law n. 79/2014 </c:v>
                </c:pt>
              </c:strCache>
            </c:strRef>
          </c:cat>
          <c:val>
            <c:numRef>
              <c:f>Foglio4!$D$7:$F$7</c:f>
              <c:numCache>
                <c:formatCode>General</c:formatCode>
                <c:ptCount val="3"/>
                <c:pt idx="0">
                  <c:v>2</c:v>
                </c:pt>
                <c:pt idx="1">
                  <c:v>5</c:v>
                </c:pt>
                <c:pt idx="2">
                  <c:v>5</c:v>
                </c:pt>
              </c:numCache>
            </c:numRef>
          </c:val>
          <c:extLst>
            <c:ext xmlns:c16="http://schemas.microsoft.com/office/drawing/2014/chart" uri="{C3380CC4-5D6E-409C-BE32-E72D297353CC}">
              <c16:uniqueId val="{00000003-C382-4A9A-9ECC-FEA062863910}"/>
            </c:ext>
          </c:extLst>
        </c:ser>
        <c:dLbls>
          <c:showLegendKey val="0"/>
          <c:showVal val="0"/>
          <c:showCatName val="0"/>
          <c:showSerName val="0"/>
          <c:showPercent val="0"/>
          <c:showBubbleSize val="0"/>
        </c:dLbls>
        <c:gapWidth val="219"/>
        <c:axId val="584132424"/>
        <c:axId val="584125536"/>
      </c:barChart>
      <c:lineChart>
        <c:grouping val="stacked"/>
        <c:varyColors val="0"/>
        <c:ser>
          <c:idx val="4"/>
          <c:order val="4"/>
          <c:tx>
            <c:strRef>
              <c:f>Foglio4!$C$8</c:f>
              <c:strCache>
                <c:ptCount val="1"/>
                <c:pt idx="0">
                  <c:v>Repression (secondary axis)</c:v>
                </c:pt>
              </c:strCache>
            </c:strRef>
          </c:tx>
          <c:spPr>
            <a:ln w="28575" cap="rnd">
              <a:solidFill>
                <a:srgbClr val="FF0000"/>
              </a:solidFill>
              <a:round/>
            </a:ln>
            <a:effectLst/>
          </c:spPr>
          <c:marker>
            <c:symbol val="circle"/>
            <c:size val="8"/>
            <c:spPr>
              <a:solidFill>
                <a:srgbClr val="FF0000"/>
              </a:solidFill>
              <a:ln w="9525">
                <a:solidFill>
                  <a:srgbClr val="FF0000"/>
                </a:solidFill>
              </a:ln>
              <a:effectLst/>
            </c:spPr>
          </c:marker>
          <c:dLbls>
            <c:dLbl>
              <c:idx val="0"/>
              <c:layout>
                <c:manualLayout>
                  <c:x val="-3.3212583118328455E-2"/>
                  <c:y val="-4.027101537570223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382-4A9A-9ECC-FEA062863910}"/>
                </c:ext>
              </c:extLst>
            </c:dLbl>
            <c:dLbl>
              <c:idx val="1"/>
              <c:layout>
                <c:manualLayout>
                  <c:x val="-3.0072415656519483E-2"/>
                  <c:y val="-4.02710153757022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382-4A9A-9ECC-FEA062863910}"/>
                </c:ext>
              </c:extLst>
            </c:dLbl>
            <c:dLbl>
              <c:idx val="2"/>
              <c:layout>
                <c:manualLayout>
                  <c:x val="-3.1521638860472073E-2"/>
                  <c:y val="-3.51808698381027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97F-4D8B-9F69-C1E2FB12BAD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it-IT"/>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Foglio4!$D$3:$F$3</c:f>
              <c:strCache>
                <c:ptCount val="3"/>
                <c:pt idx="0">
                  <c:v>D.P.R. n. 309/90 </c:v>
                </c:pt>
                <c:pt idx="1">
                  <c:v>Law n. 49/2006</c:v>
                </c:pt>
                <c:pt idx="2">
                  <c:v>Law n. 79/2014 </c:v>
                </c:pt>
              </c:strCache>
            </c:strRef>
          </c:cat>
          <c:val>
            <c:numRef>
              <c:f>Foglio4!$D$8:$F$8</c:f>
              <c:numCache>
                <c:formatCode>General</c:formatCode>
                <c:ptCount val="3"/>
                <c:pt idx="0">
                  <c:v>58</c:v>
                </c:pt>
                <c:pt idx="1">
                  <c:v>72</c:v>
                </c:pt>
                <c:pt idx="2">
                  <c:v>66</c:v>
                </c:pt>
              </c:numCache>
            </c:numRef>
          </c:val>
          <c:smooth val="0"/>
          <c:extLst>
            <c:ext xmlns:c16="http://schemas.microsoft.com/office/drawing/2014/chart" uri="{C3380CC4-5D6E-409C-BE32-E72D297353CC}">
              <c16:uniqueId val="{00000006-C382-4A9A-9ECC-FEA062863910}"/>
            </c:ext>
          </c:extLst>
        </c:ser>
        <c:dLbls>
          <c:showLegendKey val="0"/>
          <c:showVal val="0"/>
          <c:showCatName val="0"/>
          <c:showSerName val="0"/>
          <c:showPercent val="0"/>
          <c:showBubbleSize val="0"/>
        </c:dLbls>
        <c:marker val="1"/>
        <c:smooth val="0"/>
        <c:axId val="594193920"/>
        <c:axId val="594188016"/>
      </c:lineChart>
      <c:catAx>
        <c:axId val="5841324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it-IT"/>
          </a:p>
        </c:txPr>
        <c:crossAx val="584125536"/>
        <c:crosses val="autoZero"/>
        <c:auto val="1"/>
        <c:lblAlgn val="ctr"/>
        <c:lblOffset val="100"/>
        <c:noMultiLvlLbl val="0"/>
      </c:catAx>
      <c:valAx>
        <c:axId val="584125536"/>
        <c:scaling>
          <c:orientation val="minMax"/>
          <c:max val="2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it-IT"/>
          </a:p>
        </c:txPr>
        <c:crossAx val="584132424"/>
        <c:crosses val="autoZero"/>
        <c:crossBetween val="between"/>
      </c:valAx>
      <c:valAx>
        <c:axId val="594188016"/>
        <c:scaling>
          <c:orientation val="minMax"/>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it-IT"/>
          </a:p>
        </c:txPr>
        <c:crossAx val="594193920"/>
        <c:crosses val="max"/>
        <c:crossBetween val="between"/>
      </c:valAx>
      <c:catAx>
        <c:axId val="594193920"/>
        <c:scaling>
          <c:orientation val="minMax"/>
        </c:scaling>
        <c:delete val="1"/>
        <c:axPos val="b"/>
        <c:numFmt formatCode="General" sourceLinked="1"/>
        <c:majorTickMark val="out"/>
        <c:minorTickMark val="none"/>
        <c:tickLblPos val="nextTo"/>
        <c:crossAx val="594188016"/>
        <c:crosses val="autoZero"/>
        <c:auto val="1"/>
        <c:lblAlgn val="ctr"/>
        <c:lblOffset val="100"/>
        <c:noMultiLvlLbl val="0"/>
      </c:catAx>
      <c:spPr>
        <a:noFill/>
        <a:ln>
          <a:noFill/>
        </a:ln>
        <a:effectLst/>
      </c:spPr>
    </c:plotArea>
    <c:legend>
      <c:legendPos val="b"/>
      <c:layout>
        <c:manualLayout>
          <c:xMode val="edge"/>
          <c:yMode val="edge"/>
          <c:x val="5.2431406307719863E-2"/>
          <c:y val="0.61631814599026513"/>
          <c:w val="0.90298712342431464"/>
          <c:h val="0.33414634690197603"/>
        </c:manualLayout>
      </c:layout>
      <c:overlay val="0"/>
      <c:spPr>
        <a:noFill/>
        <a:ln>
          <a:noFill/>
        </a:ln>
        <a:effectLst/>
      </c:spPr>
      <c:txPr>
        <a:bodyPr rot="0" spcFirstLastPara="1" vertOverflow="ellipsis" vert="horz" wrap="square" anchor="ctr" anchorCtr="1"/>
        <a:lstStyle/>
        <a:p>
          <a:pPr>
            <a:defRPr sz="1300" b="1"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4">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it-IT" sz="1400" b="1" i="0" u="none" strike="noStrike" kern="1200" spc="0" baseline="0">
                <a:solidFill>
                  <a:schemeClr val="tx1"/>
                </a:solidFill>
              </a:rPr>
              <a:t>cumulative precentage distribution (cocaine)</a:t>
            </a:r>
            <a:endParaRPr lang="it-IT" sz="1400" b="1">
              <a:solidFill>
                <a:schemeClr val="tx1"/>
              </a:solidFill>
            </a:endParaRP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it-IT"/>
        </a:p>
      </c:txPr>
    </c:title>
    <c:autoTitleDeleted val="0"/>
    <c:plotArea>
      <c:layout/>
      <c:lineChart>
        <c:grouping val="standard"/>
        <c:varyColors val="0"/>
        <c:ser>
          <c:idx val="0"/>
          <c:order val="0"/>
          <c:tx>
            <c:strRef>
              <c:f>Foglio5!$P$12</c:f>
              <c:strCache>
                <c:ptCount val="1"/>
                <c:pt idx="0">
                  <c:v>France</c:v>
                </c:pt>
              </c:strCache>
            </c:strRef>
          </c:tx>
          <c:spPr>
            <a:ln w="28575" cap="rnd">
              <a:solidFill>
                <a:schemeClr val="accent1"/>
              </a:solidFill>
              <a:round/>
            </a:ln>
            <a:effectLst/>
          </c:spPr>
          <c:marker>
            <c:symbol val="none"/>
          </c:marker>
          <c:cat>
            <c:strRef>
              <c:f>Foglio5!$Q$11:$AB$11</c:f>
              <c:strCache>
                <c:ptCount val="12"/>
                <c:pt idx="0">
                  <c:v>&lt;15</c:v>
                </c:pt>
                <c:pt idx="1">
                  <c:v>15 to 19</c:v>
                </c:pt>
                <c:pt idx="2">
                  <c:v>20 to 24</c:v>
                </c:pt>
                <c:pt idx="3">
                  <c:v>25 to 29</c:v>
                </c:pt>
                <c:pt idx="4">
                  <c:v>30 to 34</c:v>
                </c:pt>
                <c:pt idx="5">
                  <c:v>35 to 39</c:v>
                </c:pt>
                <c:pt idx="6">
                  <c:v>40 to 44</c:v>
                </c:pt>
                <c:pt idx="7">
                  <c:v>45 to 49</c:v>
                </c:pt>
                <c:pt idx="8">
                  <c:v>50 to 54</c:v>
                </c:pt>
                <c:pt idx="9">
                  <c:v>55 to 59</c:v>
                </c:pt>
                <c:pt idx="10">
                  <c:v>60 to 64</c:v>
                </c:pt>
                <c:pt idx="11">
                  <c:v> &gt; 64</c:v>
                </c:pt>
              </c:strCache>
            </c:strRef>
          </c:cat>
          <c:val>
            <c:numRef>
              <c:f>Foglio5!$Q$12:$AB$12</c:f>
              <c:numCache>
                <c:formatCode>0.00%</c:formatCode>
                <c:ptCount val="12"/>
                <c:pt idx="0">
                  <c:v>0</c:v>
                </c:pt>
                <c:pt idx="1">
                  <c:v>2.9197080291970802E-2</c:v>
                </c:pt>
                <c:pt idx="2">
                  <c:v>0.16496350364963502</c:v>
                </c:pt>
                <c:pt idx="3">
                  <c:v>0.38248175182481747</c:v>
                </c:pt>
                <c:pt idx="4">
                  <c:v>0.59270072992700729</c:v>
                </c:pt>
                <c:pt idx="5">
                  <c:v>0.78540145985401455</c:v>
                </c:pt>
                <c:pt idx="6">
                  <c:v>0.910948905109489</c:v>
                </c:pt>
                <c:pt idx="7">
                  <c:v>0.96496350364963501</c:v>
                </c:pt>
                <c:pt idx="8">
                  <c:v>0.98394160583941603</c:v>
                </c:pt>
                <c:pt idx="9">
                  <c:v>0.99708029197080295</c:v>
                </c:pt>
                <c:pt idx="10">
                  <c:v>1</c:v>
                </c:pt>
                <c:pt idx="11">
                  <c:v>1</c:v>
                </c:pt>
              </c:numCache>
            </c:numRef>
          </c:val>
          <c:smooth val="0"/>
          <c:extLst>
            <c:ext xmlns:c16="http://schemas.microsoft.com/office/drawing/2014/chart" uri="{C3380CC4-5D6E-409C-BE32-E72D297353CC}">
              <c16:uniqueId val="{00000000-380E-444D-9A9E-67B077A6902F}"/>
            </c:ext>
          </c:extLst>
        </c:ser>
        <c:ser>
          <c:idx val="1"/>
          <c:order val="1"/>
          <c:tx>
            <c:strRef>
              <c:f>Foglio5!$P$13</c:f>
              <c:strCache>
                <c:ptCount val="1"/>
                <c:pt idx="0">
                  <c:v>Italy *</c:v>
                </c:pt>
              </c:strCache>
            </c:strRef>
          </c:tx>
          <c:spPr>
            <a:ln w="28575" cap="rnd">
              <a:solidFill>
                <a:schemeClr val="accent2"/>
              </a:solidFill>
              <a:round/>
            </a:ln>
            <a:effectLst/>
          </c:spPr>
          <c:marker>
            <c:symbol val="none"/>
          </c:marker>
          <c:cat>
            <c:strRef>
              <c:f>Foglio5!$Q$11:$AB$11</c:f>
              <c:strCache>
                <c:ptCount val="12"/>
                <c:pt idx="0">
                  <c:v>&lt;15</c:v>
                </c:pt>
                <c:pt idx="1">
                  <c:v>15 to 19</c:v>
                </c:pt>
                <c:pt idx="2">
                  <c:v>20 to 24</c:v>
                </c:pt>
                <c:pt idx="3">
                  <c:v>25 to 29</c:v>
                </c:pt>
                <c:pt idx="4">
                  <c:v>30 to 34</c:v>
                </c:pt>
                <c:pt idx="5">
                  <c:v>35 to 39</c:v>
                </c:pt>
                <c:pt idx="6">
                  <c:v>40 to 44</c:v>
                </c:pt>
                <c:pt idx="7">
                  <c:v>45 to 49</c:v>
                </c:pt>
                <c:pt idx="8">
                  <c:v>50 to 54</c:v>
                </c:pt>
                <c:pt idx="9">
                  <c:v>55 to 59</c:v>
                </c:pt>
                <c:pt idx="10">
                  <c:v>60 to 64</c:v>
                </c:pt>
                <c:pt idx="11">
                  <c:v> &gt; 64</c:v>
                </c:pt>
              </c:strCache>
            </c:strRef>
          </c:cat>
          <c:val>
            <c:numRef>
              <c:f>Foglio5!$Q$13:$AB$13</c:f>
              <c:numCache>
                <c:formatCode>0.00%</c:formatCode>
                <c:ptCount val="12"/>
                <c:pt idx="0">
                  <c:v>3.6623329060611609E-4</c:v>
                </c:pt>
                <c:pt idx="1">
                  <c:v>1.3916865043032411E-2</c:v>
                </c:pt>
                <c:pt idx="2">
                  <c:v>0.10217908807910639</c:v>
                </c:pt>
                <c:pt idx="3">
                  <c:v>0.25727888665079657</c:v>
                </c:pt>
                <c:pt idx="4">
                  <c:v>0.44680461453946163</c:v>
                </c:pt>
                <c:pt idx="5">
                  <c:v>0.62497711041933712</c:v>
                </c:pt>
                <c:pt idx="6">
                  <c:v>0.7780626258926937</c:v>
                </c:pt>
                <c:pt idx="7">
                  <c:v>0.89891961179271207</c:v>
                </c:pt>
                <c:pt idx="8">
                  <c:v>0.9571507049990845</c:v>
                </c:pt>
                <c:pt idx="9">
                  <c:v>0.98626625160227077</c:v>
                </c:pt>
                <c:pt idx="10">
                  <c:v>0.99597143380333286</c:v>
                </c:pt>
                <c:pt idx="11">
                  <c:v>1.0000000000000002</c:v>
                </c:pt>
              </c:numCache>
            </c:numRef>
          </c:val>
          <c:smooth val="0"/>
          <c:extLst>
            <c:ext xmlns:c16="http://schemas.microsoft.com/office/drawing/2014/chart" uri="{C3380CC4-5D6E-409C-BE32-E72D297353CC}">
              <c16:uniqueId val="{00000001-380E-444D-9A9E-67B077A6902F}"/>
            </c:ext>
          </c:extLst>
        </c:ser>
        <c:ser>
          <c:idx val="3"/>
          <c:order val="2"/>
          <c:tx>
            <c:strRef>
              <c:f>Foglio5!$P$15</c:f>
              <c:strCache>
                <c:ptCount val="1"/>
                <c:pt idx="0">
                  <c:v>Portugal</c:v>
                </c:pt>
              </c:strCache>
            </c:strRef>
          </c:tx>
          <c:spPr>
            <a:ln w="28575" cap="rnd">
              <a:solidFill>
                <a:schemeClr val="accent4"/>
              </a:solidFill>
              <a:round/>
            </a:ln>
            <a:effectLst/>
          </c:spPr>
          <c:marker>
            <c:symbol val="none"/>
          </c:marker>
          <c:cat>
            <c:strRef>
              <c:f>Foglio5!$Q$11:$AB$11</c:f>
              <c:strCache>
                <c:ptCount val="12"/>
                <c:pt idx="0">
                  <c:v>&lt;15</c:v>
                </c:pt>
                <c:pt idx="1">
                  <c:v>15 to 19</c:v>
                </c:pt>
                <c:pt idx="2">
                  <c:v>20 to 24</c:v>
                </c:pt>
                <c:pt idx="3">
                  <c:v>25 to 29</c:v>
                </c:pt>
                <c:pt idx="4">
                  <c:v>30 to 34</c:v>
                </c:pt>
                <c:pt idx="5">
                  <c:v>35 to 39</c:v>
                </c:pt>
                <c:pt idx="6">
                  <c:v>40 to 44</c:v>
                </c:pt>
                <c:pt idx="7">
                  <c:v>45 to 49</c:v>
                </c:pt>
                <c:pt idx="8">
                  <c:v>50 to 54</c:v>
                </c:pt>
                <c:pt idx="9">
                  <c:v>55 to 59</c:v>
                </c:pt>
                <c:pt idx="10">
                  <c:v>60 to 64</c:v>
                </c:pt>
                <c:pt idx="11">
                  <c:v> &gt; 64</c:v>
                </c:pt>
              </c:strCache>
            </c:strRef>
          </c:cat>
          <c:val>
            <c:numRef>
              <c:f>Foglio5!$Q$15:$AB$15</c:f>
              <c:numCache>
                <c:formatCode>0.00%</c:formatCode>
                <c:ptCount val="12"/>
                <c:pt idx="0">
                  <c:v>0</c:v>
                </c:pt>
                <c:pt idx="1">
                  <c:v>6.6445182724252493E-3</c:v>
                </c:pt>
                <c:pt idx="2">
                  <c:v>7.9734219269102999E-2</c:v>
                </c:pt>
                <c:pt idx="3">
                  <c:v>0.25249169435215946</c:v>
                </c:pt>
                <c:pt idx="4">
                  <c:v>0.46843853820598003</c:v>
                </c:pt>
                <c:pt idx="5">
                  <c:v>0.67774086378737541</c:v>
                </c:pt>
                <c:pt idx="6">
                  <c:v>0.87375415282392033</c:v>
                </c:pt>
                <c:pt idx="7">
                  <c:v>0.94352159468438546</c:v>
                </c:pt>
                <c:pt idx="8">
                  <c:v>0.98338870431893699</c:v>
                </c:pt>
                <c:pt idx="9">
                  <c:v>0.99003322259136228</c:v>
                </c:pt>
                <c:pt idx="10">
                  <c:v>1.0000000000000002</c:v>
                </c:pt>
                <c:pt idx="11">
                  <c:v>1.0000000000000002</c:v>
                </c:pt>
              </c:numCache>
            </c:numRef>
          </c:val>
          <c:smooth val="0"/>
          <c:extLst>
            <c:ext xmlns:c16="http://schemas.microsoft.com/office/drawing/2014/chart" uri="{C3380CC4-5D6E-409C-BE32-E72D297353CC}">
              <c16:uniqueId val="{00000002-380E-444D-9A9E-67B077A6902F}"/>
            </c:ext>
          </c:extLst>
        </c:ser>
        <c:dLbls>
          <c:showLegendKey val="0"/>
          <c:showVal val="0"/>
          <c:showCatName val="0"/>
          <c:showSerName val="0"/>
          <c:showPercent val="0"/>
          <c:showBubbleSize val="0"/>
        </c:dLbls>
        <c:smooth val="0"/>
        <c:axId val="460618047"/>
        <c:axId val="460621407"/>
      </c:lineChart>
      <c:catAx>
        <c:axId val="4606180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460621407"/>
        <c:crosses val="autoZero"/>
        <c:auto val="1"/>
        <c:lblAlgn val="ctr"/>
        <c:lblOffset val="100"/>
        <c:noMultiLvlLbl val="0"/>
      </c:catAx>
      <c:valAx>
        <c:axId val="46062140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460618047"/>
        <c:crosses val="autoZero"/>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1"/>
          <c:order val="1"/>
          <c:tx>
            <c:strRef>
              <c:f>[grafici.xlsx]Foglio1!$A$5</c:f>
              <c:strCache>
                <c:ptCount val="1"/>
                <c:pt idx="0">
                  <c:v>Prevalence of persons in prison for art.73 (average)</c:v>
                </c:pt>
              </c:strCache>
            </c:strRef>
          </c:tx>
          <c:spPr>
            <a:ln w="28575" cap="rnd">
              <a:solidFill>
                <a:schemeClr val="accent2"/>
              </a:solidFill>
              <a:round/>
            </a:ln>
            <a:effectLst/>
          </c:spPr>
          <c:marker>
            <c:symbol val="circle"/>
            <c:size val="7"/>
            <c:spPr>
              <a:solidFill>
                <a:schemeClr val="accent2"/>
              </a:solidFill>
              <a:ln w="9525">
                <a:solidFill>
                  <a:schemeClr val="accent2"/>
                </a:solidFill>
              </a:ln>
              <a:effectLst/>
            </c:spPr>
          </c:marker>
          <c:cat>
            <c:strRef>
              <c:f>[grafici.xlsx]Foglio1!$B$1:$D$3</c:f>
              <c:strCache>
                <c:ptCount val="3"/>
                <c:pt idx="0">
                  <c:v>D.P.R. 309/90</c:v>
                </c:pt>
                <c:pt idx="1">
                  <c:v>Law 49/2006</c:v>
                </c:pt>
                <c:pt idx="2">
                  <c:v>Law 79/2014</c:v>
                </c:pt>
              </c:strCache>
              <c:extLst/>
            </c:strRef>
          </c:cat>
          <c:val>
            <c:numRef>
              <c:f>[grafici.xlsx]Foglio1!$B$5:$D$5</c:f>
              <c:numCache>
                <c:formatCode>#,##0</c:formatCode>
                <c:ptCount val="3"/>
                <c:pt idx="0">
                  <c:v>19115</c:v>
                </c:pt>
                <c:pt idx="1">
                  <c:v>23074</c:v>
                </c:pt>
                <c:pt idx="2">
                  <c:v>18153</c:v>
                </c:pt>
              </c:numCache>
            </c:numRef>
          </c:val>
          <c:smooth val="0"/>
          <c:extLst>
            <c:ext xmlns:c16="http://schemas.microsoft.com/office/drawing/2014/chart" uri="{C3380CC4-5D6E-409C-BE32-E72D297353CC}">
              <c16:uniqueId val="{00000000-2B72-46DB-A617-B2DA3BAC5F8D}"/>
            </c:ext>
          </c:extLst>
        </c:ser>
        <c:ser>
          <c:idx val="4"/>
          <c:order val="2"/>
          <c:tx>
            <c:strRef>
              <c:f>[grafici.xlsx]Foglio1!$A$8</c:f>
              <c:strCache>
                <c:ptCount val="1"/>
                <c:pt idx="0">
                  <c:v>Restricted strangers for art.73 (average prevalence)</c:v>
                </c:pt>
              </c:strCache>
            </c:strRef>
          </c:tx>
          <c:spPr>
            <a:ln w="28575" cap="rnd">
              <a:solidFill>
                <a:schemeClr val="accent5"/>
              </a:solidFill>
              <a:round/>
            </a:ln>
            <a:effectLst/>
          </c:spPr>
          <c:marker>
            <c:symbol val="circle"/>
            <c:size val="7"/>
            <c:spPr>
              <a:solidFill>
                <a:schemeClr val="accent5"/>
              </a:solidFill>
              <a:ln w="9525">
                <a:solidFill>
                  <a:schemeClr val="accent5"/>
                </a:solidFill>
              </a:ln>
              <a:effectLst/>
            </c:spPr>
          </c:marker>
          <c:cat>
            <c:strRef>
              <c:f>[grafici.xlsx]Foglio1!$B$1:$D$3</c:f>
              <c:strCache>
                <c:ptCount val="3"/>
                <c:pt idx="0">
                  <c:v>D.P.R. 309/90</c:v>
                </c:pt>
                <c:pt idx="1">
                  <c:v>Law 49/2006</c:v>
                </c:pt>
                <c:pt idx="2">
                  <c:v>Law 79/2014</c:v>
                </c:pt>
              </c:strCache>
              <c:extLst/>
            </c:strRef>
          </c:cat>
          <c:val>
            <c:numRef>
              <c:f>[grafici.xlsx]Foglio1!$B$8:$D$8</c:f>
              <c:numCache>
                <c:formatCode>#,##0</c:formatCode>
                <c:ptCount val="3"/>
                <c:pt idx="0">
                  <c:v>19116</c:v>
                </c:pt>
                <c:pt idx="1">
                  <c:v>26013</c:v>
                </c:pt>
                <c:pt idx="2">
                  <c:v>25088</c:v>
                </c:pt>
              </c:numCache>
            </c:numRef>
          </c:val>
          <c:smooth val="0"/>
          <c:extLst>
            <c:ext xmlns:c16="http://schemas.microsoft.com/office/drawing/2014/chart" uri="{C3380CC4-5D6E-409C-BE32-E72D297353CC}">
              <c16:uniqueId val="{00000002-2B72-46DB-A617-B2DA3BAC5F8D}"/>
            </c:ext>
          </c:extLst>
        </c:ser>
        <c:dLbls>
          <c:showLegendKey val="0"/>
          <c:showVal val="0"/>
          <c:showCatName val="0"/>
          <c:showSerName val="0"/>
          <c:showPercent val="0"/>
          <c:showBubbleSize val="0"/>
        </c:dLbls>
        <c:marker val="1"/>
        <c:smooth val="0"/>
        <c:axId val="651897712"/>
        <c:axId val="651893120"/>
      </c:lineChart>
      <c:lineChart>
        <c:grouping val="standard"/>
        <c:varyColors val="0"/>
        <c:ser>
          <c:idx val="0"/>
          <c:order val="0"/>
          <c:tx>
            <c:strRef>
              <c:f>[grafici.xlsx]Foglio1!$A$4</c:f>
              <c:strCache>
                <c:ptCount val="1"/>
                <c:pt idx="0">
                  <c:v>Global leximetric level referring to dealers</c:v>
                </c:pt>
              </c:strCache>
            </c:strRef>
          </c:tx>
          <c:spPr>
            <a:ln w="28575" cap="rnd">
              <a:solidFill>
                <a:schemeClr val="accent1"/>
              </a:solidFill>
              <a:round/>
            </a:ln>
            <a:effectLst/>
          </c:spPr>
          <c:marker>
            <c:symbol val="circle"/>
            <c:size val="7"/>
            <c:spPr>
              <a:solidFill>
                <a:schemeClr val="accent1"/>
              </a:solidFill>
              <a:ln w="9525">
                <a:solidFill>
                  <a:schemeClr val="accent1"/>
                </a:solidFill>
              </a:ln>
              <a:effectLst/>
            </c:spPr>
          </c:marker>
          <c:cat>
            <c:strRef>
              <c:f>[grafici.xlsx]Foglio1!$B$1:$D$3</c:f>
              <c:strCache>
                <c:ptCount val="3"/>
                <c:pt idx="0">
                  <c:v>D.P.R. 309/90</c:v>
                </c:pt>
                <c:pt idx="1">
                  <c:v>Law 49/2006</c:v>
                </c:pt>
                <c:pt idx="2">
                  <c:v>Law 79/2014</c:v>
                </c:pt>
              </c:strCache>
              <c:extLst/>
            </c:strRef>
          </c:cat>
          <c:val>
            <c:numRef>
              <c:f>[grafici.xlsx]Foglio1!$B$4:$D$4</c:f>
              <c:numCache>
                <c:formatCode>General</c:formatCode>
                <c:ptCount val="3"/>
                <c:pt idx="0">
                  <c:v>36</c:v>
                </c:pt>
                <c:pt idx="1">
                  <c:v>40</c:v>
                </c:pt>
                <c:pt idx="2">
                  <c:v>38</c:v>
                </c:pt>
              </c:numCache>
            </c:numRef>
          </c:val>
          <c:smooth val="0"/>
          <c:extLst>
            <c:ext xmlns:c16="http://schemas.microsoft.com/office/drawing/2014/chart" uri="{C3380CC4-5D6E-409C-BE32-E72D297353CC}">
              <c16:uniqueId val="{00000003-2B72-46DB-A617-B2DA3BAC5F8D}"/>
            </c:ext>
          </c:extLst>
        </c:ser>
        <c:dLbls>
          <c:showLegendKey val="0"/>
          <c:showVal val="0"/>
          <c:showCatName val="0"/>
          <c:showSerName val="0"/>
          <c:showPercent val="0"/>
          <c:showBubbleSize val="0"/>
        </c:dLbls>
        <c:marker val="1"/>
        <c:smooth val="0"/>
        <c:axId val="487582552"/>
        <c:axId val="487576976"/>
      </c:lineChart>
      <c:catAx>
        <c:axId val="6518977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it-IT"/>
          </a:p>
        </c:txPr>
        <c:crossAx val="651893120"/>
        <c:crosses val="autoZero"/>
        <c:auto val="1"/>
        <c:lblAlgn val="ctr"/>
        <c:lblOffset val="100"/>
        <c:noMultiLvlLbl val="0"/>
      </c:catAx>
      <c:valAx>
        <c:axId val="65189312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it-IT"/>
          </a:p>
        </c:txPr>
        <c:crossAx val="651897712"/>
        <c:crosses val="autoZero"/>
        <c:crossBetween val="between"/>
      </c:valAx>
      <c:valAx>
        <c:axId val="487576976"/>
        <c:scaling>
          <c:orientation val="minMax"/>
          <c:max val="60"/>
        </c:scaling>
        <c:delete val="0"/>
        <c:axPos val="r"/>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it-IT"/>
          </a:p>
        </c:txPr>
        <c:crossAx val="487582552"/>
        <c:crosses val="max"/>
        <c:crossBetween val="between"/>
      </c:valAx>
      <c:catAx>
        <c:axId val="487582552"/>
        <c:scaling>
          <c:orientation val="minMax"/>
        </c:scaling>
        <c:delete val="1"/>
        <c:axPos val="b"/>
        <c:numFmt formatCode="General" sourceLinked="1"/>
        <c:majorTickMark val="out"/>
        <c:minorTickMark val="none"/>
        <c:tickLblPos val="nextTo"/>
        <c:crossAx val="487576976"/>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1300" b="1"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800"/>
      </a:pPr>
      <a:endParaRPr lang="it-IT"/>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it-IT" b="1">
                <a:solidFill>
                  <a:schemeClr val="tx1"/>
                </a:solidFill>
              </a:rPr>
              <a:t>Soft drug supply</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it-IT"/>
        </a:p>
      </c:txPr>
    </c:title>
    <c:autoTitleDeleted val="0"/>
    <c:plotArea>
      <c:layout>
        <c:manualLayout>
          <c:layoutTarget val="inner"/>
          <c:xMode val="edge"/>
          <c:yMode val="edge"/>
          <c:x val="6.4854002318402632E-2"/>
          <c:y val="0.11559887828951397"/>
          <c:w val="0.90632584758988655"/>
          <c:h val="0.68502761416098257"/>
        </c:manualLayout>
      </c:layout>
      <c:scatterChart>
        <c:scatterStyle val="lineMarker"/>
        <c:varyColors val="0"/>
        <c:ser>
          <c:idx val="1"/>
          <c:order val="0"/>
          <c:tx>
            <c:strRef>
              <c:f>Foglio5!$C$2</c:f>
              <c:strCache>
                <c:ptCount val="1"/>
                <c:pt idx="0">
                  <c:v>soft drug sellers in Italy</c:v>
                </c:pt>
              </c:strCache>
            </c:strRef>
          </c:tx>
          <c:spPr>
            <a:ln w="19050" cap="rnd">
              <a:solidFill>
                <a:schemeClr val="accent2"/>
              </a:solidFill>
              <a:round/>
            </a:ln>
            <a:effectLst/>
          </c:spPr>
          <c:marker>
            <c:symbol val="none"/>
          </c:marker>
          <c:xVal>
            <c:numRef>
              <c:f>Foglio5!$A$3:$A$33</c:f>
              <c:numCache>
                <c:formatCode>General</c:formatCode>
                <c:ptCount val="3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numCache>
            </c:numRef>
          </c:xVal>
          <c:yVal>
            <c:numRef>
              <c:f>Foglio5!$C$3:$C$33</c:f>
              <c:numCache>
                <c:formatCode>General</c:formatCode>
                <c:ptCount val="31"/>
                <c:pt idx="0">
                  <c:v>8</c:v>
                </c:pt>
                <c:pt idx="1">
                  <c:v>8</c:v>
                </c:pt>
                <c:pt idx="2">
                  <c:v>8</c:v>
                </c:pt>
                <c:pt idx="3">
                  <c:v>8</c:v>
                </c:pt>
                <c:pt idx="4">
                  <c:v>8</c:v>
                </c:pt>
                <c:pt idx="5">
                  <c:v>8</c:v>
                </c:pt>
                <c:pt idx="6">
                  <c:v>8</c:v>
                </c:pt>
                <c:pt idx="7">
                  <c:v>8</c:v>
                </c:pt>
                <c:pt idx="8">
                  <c:v>8</c:v>
                </c:pt>
                <c:pt idx="9">
                  <c:v>8</c:v>
                </c:pt>
                <c:pt idx="10">
                  <c:v>8</c:v>
                </c:pt>
                <c:pt idx="11">
                  <c:v>8</c:v>
                </c:pt>
                <c:pt idx="12">
                  <c:v>8</c:v>
                </c:pt>
                <c:pt idx="13">
                  <c:v>8</c:v>
                </c:pt>
                <c:pt idx="14">
                  <c:v>8</c:v>
                </c:pt>
                <c:pt idx="15">
                  <c:v>10</c:v>
                </c:pt>
                <c:pt idx="16">
                  <c:v>10</c:v>
                </c:pt>
                <c:pt idx="17">
                  <c:v>10</c:v>
                </c:pt>
                <c:pt idx="18">
                  <c:v>10</c:v>
                </c:pt>
                <c:pt idx="19">
                  <c:v>10</c:v>
                </c:pt>
                <c:pt idx="20">
                  <c:v>10</c:v>
                </c:pt>
                <c:pt idx="21">
                  <c:v>10</c:v>
                </c:pt>
                <c:pt idx="22">
                  <c:v>10</c:v>
                </c:pt>
                <c:pt idx="23">
                  <c:v>8</c:v>
                </c:pt>
                <c:pt idx="24">
                  <c:v>8</c:v>
                </c:pt>
                <c:pt idx="25">
                  <c:v>8</c:v>
                </c:pt>
                <c:pt idx="26">
                  <c:v>8</c:v>
                </c:pt>
                <c:pt idx="27">
                  <c:v>8</c:v>
                </c:pt>
                <c:pt idx="28">
                  <c:v>8</c:v>
                </c:pt>
                <c:pt idx="29">
                  <c:v>8</c:v>
                </c:pt>
                <c:pt idx="30">
                  <c:v>8</c:v>
                </c:pt>
              </c:numCache>
            </c:numRef>
          </c:yVal>
          <c:smooth val="0"/>
          <c:extLst>
            <c:ext xmlns:c16="http://schemas.microsoft.com/office/drawing/2014/chart" uri="{C3380CC4-5D6E-409C-BE32-E72D297353CC}">
              <c16:uniqueId val="{00000000-68F3-492C-B53B-1D51E10DE908}"/>
            </c:ext>
          </c:extLst>
        </c:ser>
        <c:ser>
          <c:idx val="3"/>
          <c:order val="1"/>
          <c:tx>
            <c:strRef>
              <c:f>Foglio5!$E$2</c:f>
              <c:strCache>
                <c:ptCount val="1"/>
                <c:pt idx="0">
                  <c:v>soft drug sellers in Portugal</c:v>
                </c:pt>
              </c:strCache>
            </c:strRef>
          </c:tx>
          <c:spPr>
            <a:ln w="19050" cap="rnd">
              <a:solidFill>
                <a:srgbClr val="0070C0"/>
              </a:solidFill>
              <a:round/>
            </a:ln>
            <a:effectLst/>
          </c:spPr>
          <c:marker>
            <c:symbol val="none"/>
          </c:marker>
          <c:xVal>
            <c:numRef>
              <c:f>Foglio5!$A$3:$A$33</c:f>
              <c:numCache>
                <c:formatCode>General</c:formatCode>
                <c:ptCount val="3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numCache>
            </c:numRef>
          </c:xVal>
          <c:yVal>
            <c:numRef>
              <c:f>Foglio5!$E$3:$E$33</c:f>
              <c:numCache>
                <c:formatCode>General</c:formatCode>
                <c:ptCount val="31"/>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pt idx="24">
                  <c:v>10</c:v>
                </c:pt>
                <c:pt idx="25">
                  <c:v>10</c:v>
                </c:pt>
                <c:pt idx="26">
                  <c:v>10</c:v>
                </c:pt>
                <c:pt idx="27">
                  <c:v>10</c:v>
                </c:pt>
                <c:pt idx="28">
                  <c:v>10</c:v>
                </c:pt>
                <c:pt idx="29">
                  <c:v>10</c:v>
                </c:pt>
                <c:pt idx="30">
                  <c:v>10</c:v>
                </c:pt>
              </c:numCache>
            </c:numRef>
          </c:yVal>
          <c:smooth val="0"/>
          <c:extLst>
            <c:ext xmlns:c16="http://schemas.microsoft.com/office/drawing/2014/chart" uri="{C3380CC4-5D6E-409C-BE32-E72D297353CC}">
              <c16:uniqueId val="{00000001-68F3-492C-B53B-1D51E10DE908}"/>
            </c:ext>
          </c:extLst>
        </c:ser>
        <c:ser>
          <c:idx val="5"/>
          <c:order val="2"/>
          <c:tx>
            <c:strRef>
              <c:f>Foglio5!$G$2</c:f>
              <c:strCache>
                <c:ptCount val="1"/>
                <c:pt idx="0">
                  <c:v>soft drug sellers in Netherlands</c:v>
                </c:pt>
              </c:strCache>
            </c:strRef>
          </c:tx>
          <c:spPr>
            <a:ln w="19050" cap="rnd">
              <a:solidFill>
                <a:srgbClr val="92D050"/>
              </a:solidFill>
              <a:round/>
            </a:ln>
            <a:effectLst/>
          </c:spPr>
          <c:marker>
            <c:symbol val="none"/>
          </c:marker>
          <c:xVal>
            <c:numRef>
              <c:f>Foglio5!$A$3:$A$33</c:f>
              <c:numCache>
                <c:formatCode>General</c:formatCode>
                <c:ptCount val="3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numCache>
            </c:numRef>
          </c:xVal>
          <c:yVal>
            <c:numRef>
              <c:f>Foglio5!$G$3:$G$33</c:f>
              <c:numCache>
                <c:formatCode>General</c:formatCode>
                <c:ptCount val="31"/>
                <c:pt idx="0">
                  <c:v>8</c:v>
                </c:pt>
                <c:pt idx="1">
                  <c:v>8</c:v>
                </c:pt>
                <c:pt idx="2">
                  <c:v>8</c:v>
                </c:pt>
                <c:pt idx="3">
                  <c:v>8</c:v>
                </c:pt>
                <c:pt idx="4">
                  <c:v>8</c:v>
                </c:pt>
                <c:pt idx="5">
                  <c:v>8</c:v>
                </c:pt>
                <c:pt idx="6">
                  <c:v>8</c:v>
                </c:pt>
                <c:pt idx="7">
                  <c:v>8</c:v>
                </c:pt>
                <c:pt idx="8">
                  <c:v>8</c:v>
                </c:pt>
                <c:pt idx="9">
                  <c:v>8</c:v>
                </c:pt>
                <c:pt idx="10">
                  <c:v>7</c:v>
                </c:pt>
                <c:pt idx="11">
                  <c:v>7</c:v>
                </c:pt>
                <c:pt idx="12">
                  <c:v>7</c:v>
                </c:pt>
                <c:pt idx="13">
                  <c:v>6</c:v>
                </c:pt>
                <c:pt idx="14">
                  <c:v>6</c:v>
                </c:pt>
                <c:pt idx="15">
                  <c:v>6</c:v>
                </c:pt>
                <c:pt idx="16">
                  <c:v>6</c:v>
                </c:pt>
                <c:pt idx="17">
                  <c:v>6</c:v>
                </c:pt>
                <c:pt idx="18">
                  <c:v>6</c:v>
                </c:pt>
                <c:pt idx="19">
                  <c:v>6</c:v>
                </c:pt>
                <c:pt idx="20">
                  <c:v>6</c:v>
                </c:pt>
                <c:pt idx="21">
                  <c:v>6</c:v>
                </c:pt>
                <c:pt idx="22">
                  <c:v>6</c:v>
                </c:pt>
                <c:pt idx="23">
                  <c:v>7</c:v>
                </c:pt>
                <c:pt idx="24">
                  <c:v>7</c:v>
                </c:pt>
                <c:pt idx="25">
                  <c:v>7</c:v>
                </c:pt>
                <c:pt idx="26">
                  <c:v>7</c:v>
                </c:pt>
                <c:pt idx="27">
                  <c:v>7</c:v>
                </c:pt>
                <c:pt idx="28">
                  <c:v>7</c:v>
                </c:pt>
                <c:pt idx="29">
                  <c:v>7</c:v>
                </c:pt>
                <c:pt idx="30">
                  <c:v>7</c:v>
                </c:pt>
              </c:numCache>
            </c:numRef>
          </c:yVal>
          <c:smooth val="0"/>
          <c:extLst>
            <c:ext xmlns:c16="http://schemas.microsoft.com/office/drawing/2014/chart" uri="{C3380CC4-5D6E-409C-BE32-E72D297353CC}">
              <c16:uniqueId val="{00000002-68F3-492C-B53B-1D51E10DE908}"/>
            </c:ext>
          </c:extLst>
        </c:ser>
        <c:ser>
          <c:idx val="7"/>
          <c:order val="3"/>
          <c:tx>
            <c:strRef>
              <c:f>Foglio5!$I$2</c:f>
              <c:strCache>
                <c:ptCount val="1"/>
                <c:pt idx="0">
                  <c:v>soft drug sellers in France</c:v>
                </c:pt>
              </c:strCache>
            </c:strRef>
          </c:tx>
          <c:spPr>
            <a:ln w="19050" cap="rnd">
              <a:solidFill>
                <a:srgbClr val="7030A0"/>
              </a:solidFill>
              <a:round/>
            </a:ln>
            <a:effectLst/>
          </c:spPr>
          <c:marker>
            <c:symbol val="none"/>
          </c:marker>
          <c:xVal>
            <c:numRef>
              <c:f>Foglio5!$A$3:$A$33</c:f>
              <c:numCache>
                <c:formatCode>General</c:formatCode>
                <c:ptCount val="3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numCache>
            </c:numRef>
          </c:xVal>
          <c:yVal>
            <c:numRef>
              <c:f>Foglio5!$I$3:$I$33</c:f>
              <c:numCache>
                <c:formatCode>General</c:formatCode>
                <c:ptCount val="31"/>
                <c:pt idx="0">
                  <c:v>7</c:v>
                </c:pt>
                <c:pt idx="1">
                  <c:v>7</c:v>
                </c:pt>
                <c:pt idx="2">
                  <c:v>7</c:v>
                </c:pt>
                <c:pt idx="3">
                  <c:v>7</c:v>
                </c:pt>
                <c:pt idx="4">
                  <c:v>7</c:v>
                </c:pt>
                <c:pt idx="5">
                  <c:v>7</c:v>
                </c:pt>
                <c:pt idx="6">
                  <c:v>7</c:v>
                </c:pt>
                <c:pt idx="7">
                  <c:v>7</c:v>
                </c:pt>
                <c:pt idx="8">
                  <c:v>7</c:v>
                </c:pt>
                <c:pt idx="9">
                  <c:v>7</c:v>
                </c:pt>
                <c:pt idx="10">
                  <c:v>7</c:v>
                </c:pt>
                <c:pt idx="11">
                  <c:v>7</c:v>
                </c:pt>
                <c:pt idx="12">
                  <c:v>7</c:v>
                </c:pt>
                <c:pt idx="13">
                  <c:v>7</c:v>
                </c:pt>
                <c:pt idx="14">
                  <c:v>7</c:v>
                </c:pt>
                <c:pt idx="15">
                  <c:v>7</c:v>
                </c:pt>
                <c:pt idx="16">
                  <c:v>7</c:v>
                </c:pt>
                <c:pt idx="17">
                  <c:v>7</c:v>
                </c:pt>
                <c:pt idx="18">
                  <c:v>7</c:v>
                </c:pt>
                <c:pt idx="19">
                  <c:v>7</c:v>
                </c:pt>
                <c:pt idx="20">
                  <c:v>7</c:v>
                </c:pt>
                <c:pt idx="21">
                  <c:v>7</c:v>
                </c:pt>
                <c:pt idx="22">
                  <c:v>7</c:v>
                </c:pt>
                <c:pt idx="23">
                  <c:v>7</c:v>
                </c:pt>
                <c:pt idx="24">
                  <c:v>7</c:v>
                </c:pt>
                <c:pt idx="25">
                  <c:v>7</c:v>
                </c:pt>
                <c:pt idx="26">
                  <c:v>7</c:v>
                </c:pt>
                <c:pt idx="27">
                  <c:v>7</c:v>
                </c:pt>
                <c:pt idx="28">
                  <c:v>7</c:v>
                </c:pt>
                <c:pt idx="29">
                  <c:v>7</c:v>
                </c:pt>
                <c:pt idx="30">
                  <c:v>7</c:v>
                </c:pt>
              </c:numCache>
            </c:numRef>
          </c:yVal>
          <c:smooth val="0"/>
          <c:extLst>
            <c:ext xmlns:c16="http://schemas.microsoft.com/office/drawing/2014/chart" uri="{C3380CC4-5D6E-409C-BE32-E72D297353CC}">
              <c16:uniqueId val="{00000003-68F3-492C-B53B-1D51E10DE908}"/>
            </c:ext>
          </c:extLst>
        </c:ser>
        <c:dLbls>
          <c:showLegendKey val="0"/>
          <c:showVal val="0"/>
          <c:showCatName val="0"/>
          <c:showSerName val="0"/>
          <c:showPercent val="0"/>
          <c:showBubbleSize val="0"/>
        </c:dLbls>
        <c:axId val="309638399"/>
        <c:axId val="309641279"/>
      </c:scatterChart>
      <c:valAx>
        <c:axId val="309638399"/>
        <c:scaling>
          <c:orientation val="minMax"/>
          <c:max val="2022"/>
          <c:min val="1990"/>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5400000" spcFirstLastPara="1" vertOverflow="ellipsis" wrap="square" anchor="ctr" anchorCtr="1"/>
          <a:lstStyle/>
          <a:p>
            <a:pPr>
              <a:defRPr sz="900" b="0" i="0" u="none" strike="noStrike" kern="1200" baseline="0">
                <a:solidFill>
                  <a:schemeClr val="dk1"/>
                </a:solidFill>
                <a:latin typeface="+mn-lt"/>
                <a:ea typeface="+mn-ea"/>
                <a:cs typeface="+mn-cs"/>
              </a:defRPr>
            </a:pPr>
            <a:endParaRPr lang="it-IT"/>
          </a:p>
        </c:txPr>
        <c:crossAx val="309641279"/>
        <c:crosses val="autoZero"/>
        <c:crossBetween val="midCat"/>
        <c:majorUnit val="1"/>
      </c:valAx>
      <c:valAx>
        <c:axId val="3096412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it-IT"/>
          </a:p>
        </c:txPr>
        <c:crossAx val="309638399"/>
        <c:crosses val="autoZero"/>
        <c:crossBetween val="midCat"/>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5875" cap="rnd" cmpd="sng" algn="ctr">
      <a:solidFill>
        <a:schemeClr val="accent1"/>
      </a:solidFill>
      <a:prstDash val="solid"/>
    </a:ln>
    <a:effectLst/>
  </c:spPr>
  <c:txPr>
    <a:bodyPr/>
    <a:lstStyle/>
    <a:p>
      <a:pPr>
        <a:defRPr>
          <a:solidFill>
            <a:schemeClr val="dk1"/>
          </a:solidFill>
          <a:latin typeface="+mn-lt"/>
          <a:ea typeface="+mn-ea"/>
          <a:cs typeface="+mn-cs"/>
        </a:defRPr>
      </a:pPr>
      <a:endParaRPr lang="it-IT"/>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it-IT" b="1">
                <a:solidFill>
                  <a:schemeClr val="tx1"/>
                </a:solidFill>
              </a:rPr>
              <a:t>Hard drug supply</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it-IT"/>
        </a:p>
      </c:txPr>
    </c:title>
    <c:autoTitleDeleted val="0"/>
    <c:plotArea>
      <c:layout>
        <c:manualLayout>
          <c:layoutTarget val="inner"/>
          <c:xMode val="edge"/>
          <c:yMode val="edge"/>
          <c:x val="6.08907131333788E-2"/>
          <c:y val="0.11373449661576764"/>
          <c:w val="0.91205036330042943"/>
          <c:h val="0.69010749687769657"/>
        </c:manualLayout>
      </c:layout>
      <c:scatterChart>
        <c:scatterStyle val="lineMarker"/>
        <c:varyColors val="0"/>
        <c:ser>
          <c:idx val="0"/>
          <c:order val="0"/>
          <c:tx>
            <c:strRef>
              <c:f>Foglio5!$B$2</c:f>
              <c:strCache>
                <c:ptCount val="1"/>
                <c:pt idx="0">
                  <c:v>hard drug sellers in Italy</c:v>
                </c:pt>
              </c:strCache>
            </c:strRef>
          </c:tx>
          <c:spPr>
            <a:ln w="19050" cap="rnd">
              <a:solidFill>
                <a:srgbClr val="FF9900"/>
              </a:solidFill>
              <a:round/>
            </a:ln>
            <a:effectLst/>
          </c:spPr>
          <c:marker>
            <c:symbol val="none"/>
          </c:marker>
          <c:xVal>
            <c:numRef>
              <c:f>Foglio5!$A$3:$A$33</c:f>
              <c:numCache>
                <c:formatCode>General</c:formatCode>
                <c:ptCount val="3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numCache>
            </c:numRef>
          </c:xVal>
          <c:yVal>
            <c:numRef>
              <c:f>Foglio5!$B$3:$B$33</c:f>
              <c:numCache>
                <c:formatCode>General</c:formatCode>
                <c:ptCount val="31"/>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pt idx="24">
                  <c:v>10</c:v>
                </c:pt>
                <c:pt idx="25">
                  <c:v>10</c:v>
                </c:pt>
                <c:pt idx="26">
                  <c:v>10</c:v>
                </c:pt>
                <c:pt idx="27">
                  <c:v>10</c:v>
                </c:pt>
                <c:pt idx="28">
                  <c:v>10</c:v>
                </c:pt>
                <c:pt idx="29">
                  <c:v>10</c:v>
                </c:pt>
                <c:pt idx="30">
                  <c:v>10</c:v>
                </c:pt>
              </c:numCache>
            </c:numRef>
          </c:yVal>
          <c:smooth val="0"/>
          <c:extLst>
            <c:ext xmlns:c16="http://schemas.microsoft.com/office/drawing/2014/chart" uri="{C3380CC4-5D6E-409C-BE32-E72D297353CC}">
              <c16:uniqueId val="{00000000-D102-4572-A152-FBED17287BD6}"/>
            </c:ext>
          </c:extLst>
        </c:ser>
        <c:ser>
          <c:idx val="2"/>
          <c:order val="1"/>
          <c:tx>
            <c:strRef>
              <c:f>Foglio5!$D$2</c:f>
              <c:strCache>
                <c:ptCount val="1"/>
                <c:pt idx="0">
                  <c:v>hard drug sellers in Portugal</c:v>
                </c:pt>
              </c:strCache>
            </c:strRef>
          </c:tx>
          <c:spPr>
            <a:ln w="19050" cap="rnd">
              <a:solidFill>
                <a:srgbClr val="0070C0"/>
              </a:solidFill>
              <a:round/>
            </a:ln>
            <a:effectLst/>
          </c:spPr>
          <c:marker>
            <c:symbol val="none"/>
          </c:marker>
          <c:xVal>
            <c:numRef>
              <c:f>Foglio5!$A$3:$A$33</c:f>
              <c:numCache>
                <c:formatCode>General</c:formatCode>
                <c:ptCount val="3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numCache>
            </c:numRef>
          </c:xVal>
          <c:yVal>
            <c:numRef>
              <c:f>Foglio5!$D$3:$D$33</c:f>
              <c:numCache>
                <c:formatCode>General</c:formatCode>
                <c:ptCount val="31"/>
                <c:pt idx="0">
                  <c:v>10</c:v>
                </c:pt>
                <c:pt idx="1">
                  <c:v>10</c:v>
                </c:pt>
                <c:pt idx="2">
                  <c:v>10</c:v>
                </c:pt>
                <c:pt idx="3">
                  <c:v>10</c:v>
                </c:pt>
                <c:pt idx="4">
                  <c:v>10</c:v>
                </c:pt>
                <c:pt idx="5">
                  <c:v>10</c:v>
                </c:pt>
                <c:pt idx="6">
                  <c:v>10</c:v>
                </c:pt>
                <c:pt idx="7">
                  <c:v>10</c:v>
                </c:pt>
                <c:pt idx="8">
                  <c:v>10</c:v>
                </c:pt>
                <c:pt idx="9">
                  <c:v>10</c:v>
                </c:pt>
                <c:pt idx="10">
                  <c:v>10</c:v>
                </c:pt>
                <c:pt idx="11">
                  <c:v>10</c:v>
                </c:pt>
                <c:pt idx="12">
                  <c:v>10</c:v>
                </c:pt>
                <c:pt idx="13">
                  <c:v>10</c:v>
                </c:pt>
                <c:pt idx="14">
                  <c:v>10</c:v>
                </c:pt>
                <c:pt idx="15">
                  <c:v>10</c:v>
                </c:pt>
                <c:pt idx="16">
                  <c:v>10</c:v>
                </c:pt>
                <c:pt idx="17">
                  <c:v>10</c:v>
                </c:pt>
                <c:pt idx="18">
                  <c:v>10</c:v>
                </c:pt>
                <c:pt idx="19">
                  <c:v>10</c:v>
                </c:pt>
                <c:pt idx="20">
                  <c:v>10</c:v>
                </c:pt>
                <c:pt idx="21">
                  <c:v>10</c:v>
                </c:pt>
                <c:pt idx="22">
                  <c:v>10</c:v>
                </c:pt>
                <c:pt idx="23">
                  <c:v>10</c:v>
                </c:pt>
                <c:pt idx="24">
                  <c:v>10</c:v>
                </c:pt>
                <c:pt idx="25">
                  <c:v>10</c:v>
                </c:pt>
                <c:pt idx="26">
                  <c:v>10</c:v>
                </c:pt>
                <c:pt idx="27">
                  <c:v>10</c:v>
                </c:pt>
                <c:pt idx="28">
                  <c:v>10</c:v>
                </c:pt>
                <c:pt idx="29">
                  <c:v>10</c:v>
                </c:pt>
                <c:pt idx="30">
                  <c:v>10</c:v>
                </c:pt>
              </c:numCache>
            </c:numRef>
          </c:yVal>
          <c:smooth val="0"/>
          <c:extLst>
            <c:ext xmlns:c16="http://schemas.microsoft.com/office/drawing/2014/chart" uri="{C3380CC4-5D6E-409C-BE32-E72D297353CC}">
              <c16:uniqueId val="{00000001-D102-4572-A152-FBED17287BD6}"/>
            </c:ext>
          </c:extLst>
        </c:ser>
        <c:ser>
          <c:idx val="4"/>
          <c:order val="2"/>
          <c:tx>
            <c:strRef>
              <c:f>Foglio5!$F$2</c:f>
              <c:strCache>
                <c:ptCount val="1"/>
                <c:pt idx="0">
                  <c:v>hard drug sellers  in Netherlands</c:v>
                </c:pt>
              </c:strCache>
            </c:strRef>
          </c:tx>
          <c:spPr>
            <a:ln w="19050" cap="rnd">
              <a:solidFill>
                <a:srgbClr val="92D050"/>
              </a:solidFill>
              <a:round/>
            </a:ln>
            <a:effectLst/>
          </c:spPr>
          <c:marker>
            <c:symbol val="none"/>
          </c:marker>
          <c:xVal>
            <c:numRef>
              <c:f>Foglio5!$A$3:$A$33</c:f>
              <c:numCache>
                <c:formatCode>General</c:formatCode>
                <c:ptCount val="3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numCache>
            </c:numRef>
          </c:xVal>
          <c:yVal>
            <c:numRef>
              <c:f>Foglio5!$F$3:$F$33</c:f>
              <c:numCache>
                <c:formatCode>General</c:formatCode>
                <c:ptCount val="31"/>
                <c:pt idx="0">
                  <c:v>10</c:v>
                </c:pt>
                <c:pt idx="1">
                  <c:v>10</c:v>
                </c:pt>
                <c:pt idx="2">
                  <c:v>10</c:v>
                </c:pt>
                <c:pt idx="3">
                  <c:v>10</c:v>
                </c:pt>
                <c:pt idx="4">
                  <c:v>10</c:v>
                </c:pt>
                <c:pt idx="5">
                  <c:v>10</c:v>
                </c:pt>
                <c:pt idx="6">
                  <c:v>10</c:v>
                </c:pt>
                <c:pt idx="7">
                  <c:v>10</c:v>
                </c:pt>
                <c:pt idx="8">
                  <c:v>10</c:v>
                </c:pt>
                <c:pt idx="9">
                  <c:v>10</c:v>
                </c:pt>
                <c:pt idx="10">
                  <c:v>10</c:v>
                </c:pt>
                <c:pt idx="11">
                  <c:v>10</c:v>
                </c:pt>
                <c:pt idx="12">
                  <c:v>10</c:v>
                </c:pt>
                <c:pt idx="13">
                  <c:v>9</c:v>
                </c:pt>
                <c:pt idx="14">
                  <c:v>9</c:v>
                </c:pt>
                <c:pt idx="15">
                  <c:v>9</c:v>
                </c:pt>
                <c:pt idx="16">
                  <c:v>9</c:v>
                </c:pt>
                <c:pt idx="17">
                  <c:v>9</c:v>
                </c:pt>
                <c:pt idx="18">
                  <c:v>9</c:v>
                </c:pt>
                <c:pt idx="19">
                  <c:v>9</c:v>
                </c:pt>
                <c:pt idx="20">
                  <c:v>9</c:v>
                </c:pt>
                <c:pt idx="21">
                  <c:v>9</c:v>
                </c:pt>
                <c:pt idx="22">
                  <c:v>9</c:v>
                </c:pt>
                <c:pt idx="23">
                  <c:v>9</c:v>
                </c:pt>
                <c:pt idx="24">
                  <c:v>9</c:v>
                </c:pt>
                <c:pt idx="25">
                  <c:v>9</c:v>
                </c:pt>
                <c:pt idx="26">
                  <c:v>9</c:v>
                </c:pt>
                <c:pt idx="27">
                  <c:v>9</c:v>
                </c:pt>
                <c:pt idx="28">
                  <c:v>9</c:v>
                </c:pt>
                <c:pt idx="29">
                  <c:v>9</c:v>
                </c:pt>
                <c:pt idx="30">
                  <c:v>9</c:v>
                </c:pt>
              </c:numCache>
            </c:numRef>
          </c:yVal>
          <c:smooth val="0"/>
          <c:extLst>
            <c:ext xmlns:c16="http://schemas.microsoft.com/office/drawing/2014/chart" uri="{C3380CC4-5D6E-409C-BE32-E72D297353CC}">
              <c16:uniqueId val="{00000002-D102-4572-A152-FBED17287BD6}"/>
            </c:ext>
          </c:extLst>
        </c:ser>
        <c:ser>
          <c:idx val="6"/>
          <c:order val="3"/>
          <c:tx>
            <c:strRef>
              <c:f>Foglio5!$H$2</c:f>
              <c:strCache>
                <c:ptCount val="1"/>
                <c:pt idx="0">
                  <c:v>hard drug sellers in France</c:v>
                </c:pt>
              </c:strCache>
            </c:strRef>
          </c:tx>
          <c:spPr>
            <a:ln w="19050" cap="rnd">
              <a:solidFill>
                <a:srgbClr val="7030A0"/>
              </a:solidFill>
              <a:round/>
            </a:ln>
            <a:effectLst/>
          </c:spPr>
          <c:marker>
            <c:symbol val="none"/>
          </c:marker>
          <c:xVal>
            <c:numRef>
              <c:f>Foglio5!$A$3:$A$33</c:f>
              <c:numCache>
                <c:formatCode>General</c:formatCode>
                <c:ptCount val="31"/>
                <c:pt idx="0">
                  <c:v>1991</c:v>
                </c:pt>
                <c:pt idx="1">
                  <c:v>1992</c:v>
                </c:pt>
                <c:pt idx="2">
                  <c:v>1993</c:v>
                </c:pt>
                <c:pt idx="3">
                  <c:v>1994</c:v>
                </c:pt>
                <c:pt idx="4">
                  <c:v>1995</c:v>
                </c:pt>
                <c:pt idx="5">
                  <c:v>1996</c:v>
                </c:pt>
                <c:pt idx="6">
                  <c:v>1997</c:v>
                </c:pt>
                <c:pt idx="7">
                  <c:v>1998</c:v>
                </c:pt>
                <c:pt idx="8">
                  <c:v>1999</c:v>
                </c:pt>
                <c:pt idx="9">
                  <c:v>2000</c:v>
                </c:pt>
                <c:pt idx="10">
                  <c:v>2001</c:v>
                </c:pt>
                <c:pt idx="11">
                  <c:v>2002</c:v>
                </c:pt>
                <c:pt idx="12">
                  <c:v>2003</c:v>
                </c:pt>
                <c:pt idx="13">
                  <c:v>2004</c:v>
                </c:pt>
                <c:pt idx="14">
                  <c:v>2005</c:v>
                </c:pt>
                <c:pt idx="15">
                  <c:v>2006</c:v>
                </c:pt>
                <c:pt idx="16">
                  <c:v>2007</c:v>
                </c:pt>
                <c:pt idx="17">
                  <c:v>2008</c:v>
                </c:pt>
                <c:pt idx="18">
                  <c:v>2009</c:v>
                </c:pt>
                <c:pt idx="19">
                  <c:v>2010</c:v>
                </c:pt>
                <c:pt idx="20">
                  <c:v>2011</c:v>
                </c:pt>
                <c:pt idx="21">
                  <c:v>2012</c:v>
                </c:pt>
                <c:pt idx="22">
                  <c:v>2013</c:v>
                </c:pt>
                <c:pt idx="23">
                  <c:v>2014</c:v>
                </c:pt>
                <c:pt idx="24">
                  <c:v>2015</c:v>
                </c:pt>
                <c:pt idx="25">
                  <c:v>2016</c:v>
                </c:pt>
                <c:pt idx="26">
                  <c:v>2017</c:v>
                </c:pt>
                <c:pt idx="27">
                  <c:v>2018</c:v>
                </c:pt>
                <c:pt idx="28">
                  <c:v>2019</c:v>
                </c:pt>
                <c:pt idx="29">
                  <c:v>2020</c:v>
                </c:pt>
                <c:pt idx="30">
                  <c:v>2021</c:v>
                </c:pt>
              </c:numCache>
            </c:numRef>
          </c:xVal>
          <c:yVal>
            <c:numRef>
              <c:f>Foglio5!$H$3:$H$33</c:f>
              <c:numCache>
                <c:formatCode>General</c:formatCode>
                <c:ptCount val="31"/>
                <c:pt idx="0">
                  <c:v>8</c:v>
                </c:pt>
                <c:pt idx="1">
                  <c:v>8</c:v>
                </c:pt>
                <c:pt idx="2">
                  <c:v>8</c:v>
                </c:pt>
                <c:pt idx="3">
                  <c:v>8</c:v>
                </c:pt>
                <c:pt idx="4">
                  <c:v>8</c:v>
                </c:pt>
                <c:pt idx="5">
                  <c:v>8</c:v>
                </c:pt>
                <c:pt idx="6">
                  <c:v>8</c:v>
                </c:pt>
                <c:pt idx="7">
                  <c:v>8</c:v>
                </c:pt>
                <c:pt idx="8">
                  <c:v>8</c:v>
                </c:pt>
                <c:pt idx="9">
                  <c:v>8</c:v>
                </c:pt>
                <c:pt idx="10">
                  <c:v>8</c:v>
                </c:pt>
                <c:pt idx="11">
                  <c:v>8</c:v>
                </c:pt>
                <c:pt idx="12">
                  <c:v>8</c:v>
                </c:pt>
                <c:pt idx="13">
                  <c:v>8</c:v>
                </c:pt>
                <c:pt idx="14">
                  <c:v>8</c:v>
                </c:pt>
                <c:pt idx="15">
                  <c:v>8</c:v>
                </c:pt>
                <c:pt idx="16">
                  <c:v>8</c:v>
                </c:pt>
                <c:pt idx="17">
                  <c:v>8</c:v>
                </c:pt>
                <c:pt idx="18">
                  <c:v>8</c:v>
                </c:pt>
                <c:pt idx="19">
                  <c:v>8</c:v>
                </c:pt>
                <c:pt idx="20">
                  <c:v>8</c:v>
                </c:pt>
                <c:pt idx="21">
                  <c:v>8</c:v>
                </c:pt>
                <c:pt idx="22">
                  <c:v>8</c:v>
                </c:pt>
                <c:pt idx="23">
                  <c:v>8</c:v>
                </c:pt>
                <c:pt idx="24">
                  <c:v>8</c:v>
                </c:pt>
                <c:pt idx="25">
                  <c:v>8</c:v>
                </c:pt>
                <c:pt idx="26">
                  <c:v>8</c:v>
                </c:pt>
                <c:pt idx="27">
                  <c:v>8</c:v>
                </c:pt>
                <c:pt idx="28">
                  <c:v>8</c:v>
                </c:pt>
                <c:pt idx="29">
                  <c:v>8</c:v>
                </c:pt>
                <c:pt idx="30">
                  <c:v>8</c:v>
                </c:pt>
              </c:numCache>
            </c:numRef>
          </c:yVal>
          <c:smooth val="0"/>
          <c:extLst>
            <c:ext xmlns:c16="http://schemas.microsoft.com/office/drawing/2014/chart" uri="{C3380CC4-5D6E-409C-BE32-E72D297353CC}">
              <c16:uniqueId val="{00000003-D102-4572-A152-FBED17287BD6}"/>
            </c:ext>
          </c:extLst>
        </c:ser>
        <c:dLbls>
          <c:showLegendKey val="0"/>
          <c:showVal val="0"/>
          <c:showCatName val="0"/>
          <c:showSerName val="0"/>
          <c:showPercent val="0"/>
          <c:showBubbleSize val="0"/>
        </c:dLbls>
        <c:axId val="309638399"/>
        <c:axId val="309641279"/>
      </c:scatterChart>
      <c:valAx>
        <c:axId val="309638399"/>
        <c:scaling>
          <c:orientation val="minMax"/>
          <c:max val="2022"/>
          <c:min val="1990"/>
        </c:scaling>
        <c:delete val="0"/>
        <c:axPos val="b"/>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5400000" spcFirstLastPara="1" vertOverflow="ellipsis" wrap="square" anchor="ctr" anchorCtr="1"/>
          <a:lstStyle/>
          <a:p>
            <a:pPr>
              <a:defRPr sz="900" b="0" i="0" u="none" strike="noStrike" kern="1200" baseline="0">
                <a:solidFill>
                  <a:schemeClr val="dk1"/>
                </a:solidFill>
                <a:latin typeface="+mn-lt"/>
                <a:ea typeface="+mn-ea"/>
                <a:cs typeface="+mn-cs"/>
              </a:defRPr>
            </a:pPr>
            <a:endParaRPr lang="it-IT"/>
          </a:p>
        </c:txPr>
        <c:crossAx val="309641279"/>
        <c:crosses val="autoZero"/>
        <c:crossBetween val="midCat"/>
        <c:majorUnit val="1"/>
      </c:valAx>
      <c:valAx>
        <c:axId val="30964127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it-IT"/>
          </a:p>
        </c:txPr>
        <c:crossAx val="309638399"/>
        <c:crosses val="autoZero"/>
        <c:crossBetween val="midCat"/>
        <c:majorUnit val="1"/>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5875" cap="rnd" cmpd="sng" algn="ctr">
      <a:solidFill>
        <a:schemeClr val="accent1"/>
      </a:solidFill>
      <a:prstDash val="solid"/>
    </a:ln>
    <a:effectLst/>
  </c:spPr>
  <c:txPr>
    <a:bodyPr/>
    <a:lstStyle/>
    <a:p>
      <a:pPr>
        <a:defRPr>
          <a:solidFill>
            <a:schemeClr val="dk1"/>
          </a:solidFill>
          <a:latin typeface="+mn-lt"/>
          <a:ea typeface="+mn-ea"/>
          <a:cs typeface="+mn-cs"/>
        </a:defRPr>
      </a:pPr>
      <a:endParaRPr lang="it-IT"/>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6449072278426337E-2"/>
          <c:y val="0.10884555429833589"/>
          <c:w val="0.92710185544314727"/>
          <c:h val="0.6086234597191299"/>
        </c:manualLayout>
      </c:layout>
      <c:lineChart>
        <c:grouping val="standard"/>
        <c:varyColors val="0"/>
        <c:ser>
          <c:idx val="1"/>
          <c:order val="0"/>
          <c:tx>
            <c:strRef>
              <c:f>Foglio2!$D$1</c:f>
              <c:strCache>
                <c:ptCount val="1"/>
                <c:pt idx="0">
                  <c:v>Possession for Consumption of hard drugs in Italy </c:v>
                </c:pt>
              </c:strCache>
            </c:strRef>
          </c:tx>
          <c:spPr>
            <a:ln w="22225" cap="rnd">
              <a:solidFill>
                <a:srgbClr val="FF0000"/>
              </a:solidFill>
              <a:round/>
            </a:ln>
            <a:effectLst/>
          </c:spPr>
          <c:marker>
            <c:symbol val="none"/>
          </c:marker>
          <c:cat>
            <c:numRef>
              <c:f>Foglio2!$B$2:$B$33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Foglio2!$D$2:$D$33</c:f>
              <c:numCache>
                <c:formatCode>General</c:formatCode>
                <c:ptCount val="32"/>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5</c:v>
                </c:pt>
                <c:pt idx="17">
                  <c:v>5</c:v>
                </c:pt>
                <c:pt idx="18">
                  <c:v>5</c:v>
                </c:pt>
                <c:pt idx="19">
                  <c:v>5</c:v>
                </c:pt>
                <c:pt idx="20">
                  <c:v>5</c:v>
                </c:pt>
                <c:pt idx="21">
                  <c:v>5</c:v>
                </c:pt>
                <c:pt idx="22">
                  <c:v>5</c:v>
                </c:pt>
                <c:pt idx="23">
                  <c:v>5</c:v>
                </c:pt>
                <c:pt idx="24">
                  <c:v>5</c:v>
                </c:pt>
                <c:pt idx="25">
                  <c:v>5</c:v>
                </c:pt>
                <c:pt idx="26">
                  <c:v>5</c:v>
                </c:pt>
                <c:pt idx="27">
                  <c:v>5</c:v>
                </c:pt>
                <c:pt idx="28">
                  <c:v>5</c:v>
                </c:pt>
                <c:pt idx="29">
                  <c:v>5</c:v>
                </c:pt>
                <c:pt idx="30">
                  <c:v>5</c:v>
                </c:pt>
                <c:pt idx="31">
                  <c:v>5</c:v>
                </c:pt>
              </c:numCache>
            </c:numRef>
          </c:val>
          <c:smooth val="0"/>
          <c:extLst>
            <c:ext xmlns:c16="http://schemas.microsoft.com/office/drawing/2014/chart" uri="{C3380CC4-5D6E-409C-BE32-E72D297353CC}">
              <c16:uniqueId val="{00000000-F5D5-4EA0-A03A-BF2E605E5FFB}"/>
            </c:ext>
          </c:extLst>
        </c:ser>
        <c:ser>
          <c:idx val="3"/>
          <c:order val="1"/>
          <c:tx>
            <c:strRef>
              <c:f>Foglio2!$F$1</c:f>
              <c:strCache>
                <c:ptCount val="1"/>
                <c:pt idx="0">
                  <c:v>Possession for Consumption of hard drugs in Portugal </c:v>
                </c:pt>
              </c:strCache>
            </c:strRef>
          </c:tx>
          <c:spPr>
            <a:ln w="22225" cap="rnd">
              <a:solidFill>
                <a:srgbClr val="0070C0"/>
              </a:solidFill>
              <a:round/>
            </a:ln>
            <a:effectLst/>
          </c:spPr>
          <c:marker>
            <c:symbol val="none"/>
          </c:marker>
          <c:cat>
            <c:numRef>
              <c:f>Foglio2!$B$2:$B$33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Foglio2!$F$2:$F$33</c:f>
              <c:numCache>
                <c:formatCode>General</c:formatCode>
                <c:ptCount val="32"/>
                <c:pt idx="0">
                  <c:v>4</c:v>
                </c:pt>
                <c:pt idx="1">
                  <c:v>4</c:v>
                </c:pt>
                <c:pt idx="2">
                  <c:v>4</c:v>
                </c:pt>
                <c:pt idx="3">
                  <c:v>4</c:v>
                </c:pt>
                <c:pt idx="4">
                  <c:v>4</c:v>
                </c:pt>
                <c:pt idx="5">
                  <c:v>4</c:v>
                </c:pt>
                <c:pt idx="6">
                  <c:v>4</c:v>
                </c:pt>
                <c:pt idx="7">
                  <c:v>4</c:v>
                </c:pt>
                <c:pt idx="8">
                  <c:v>4</c:v>
                </c:pt>
                <c:pt idx="9">
                  <c:v>4</c:v>
                </c:pt>
                <c:pt idx="10">
                  <c:v>4</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numCache>
            </c:numRef>
          </c:val>
          <c:smooth val="0"/>
          <c:extLst>
            <c:ext xmlns:c16="http://schemas.microsoft.com/office/drawing/2014/chart" uri="{C3380CC4-5D6E-409C-BE32-E72D297353CC}">
              <c16:uniqueId val="{00000001-F5D5-4EA0-A03A-BF2E605E5FFB}"/>
            </c:ext>
          </c:extLst>
        </c:ser>
        <c:ser>
          <c:idx val="5"/>
          <c:order val="2"/>
          <c:tx>
            <c:strRef>
              <c:f>Foglio2!$H$1</c:f>
              <c:strCache>
                <c:ptCount val="1"/>
                <c:pt idx="0">
                  <c:v>Possession for Consumption of hard drugs in Netherlands </c:v>
                </c:pt>
              </c:strCache>
            </c:strRef>
          </c:tx>
          <c:spPr>
            <a:ln w="22225" cap="rnd">
              <a:solidFill>
                <a:srgbClr val="92D050"/>
              </a:solidFill>
              <a:round/>
            </a:ln>
            <a:effectLst/>
          </c:spPr>
          <c:marker>
            <c:symbol val="none"/>
          </c:marker>
          <c:cat>
            <c:numRef>
              <c:f>Foglio2!$B$2:$B$33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Foglio2!$H$2:$H$33</c:f>
              <c:numCache>
                <c:formatCode>General</c:formatCode>
                <c:ptCount val="32"/>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2</c:v>
                </c:pt>
                <c:pt idx="17">
                  <c:v>2</c:v>
                </c:pt>
                <c:pt idx="18">
                  <c:v>2</c:v>
                </c:pt>
                <c:pt idx="19">
                  <c:v>2</c:v>
                </c:pt>
                <c:pt idx="20">
                  <c:v>2</c:v>
                </c:pt>
                <c:pt idx="21">
                  <c:v>2</c:v>
                </c:pt>
                <c:pt idx="22">
                  <c:v>2</c:v>
                </c:pt>
                <c:pt idx="23">
                  <c:v>2</c:v>
                </c:pt>
                <c:pt idx="24">
                  <c:v>2</c:v>
                </c:pt>
                <c:pt idx="25">
                  <c:v>2</c:v>
                </c:pt>
                <c:pt idx="26">
                  <c:v>2</c:v>
                </c:pt>
                <c:pt idx="27">
                  <c:v>2</c:v>
                </c:pt>
                <c:pt idx="28">
                  <c:v>2</c:v>
                </c:pt>
                <c:pt idx="29">
                  <c:v>2</c:v>
                </c:pt>
                <c:pt idx="30">
                  <c:v>2</c:v>
                </c:pt>
                <c:pt idx="31">
                  <c:v>2</c:v>
                </c:pt>
              </c:numCache>
            </c:numRef>
          </c:val>
          <c:smooth val="0"/>
          <c:extLst>
            <c:ext xmlns:c16="http://schemas.microsoft.com/office/drawing/2014/chart" uri="{C3380CC4-5D6E-409C-BE32-E72D297353CC}">
              <c16:uniqueId val="{00000002-F5D5-4EA0-A03A-BF2E605E5FFB}"/>
            </c:ext>
          </c:extLst>
        </c:ser>
        <c:ser>
          <c:idx val="6"/>
          <c:order val="3"/>
          <c:tx>
            <c:strRef>
              <c:f>Foglio2!$I$1</c:f>
              <c:strCache>
                <c:ptCount val="1"/>
                <c:pt idx="0">
                  <c:v>Possession for Consumption of hard drugs in France </c:v>
                </c:pt>
              </c:strCache>
            </c:strRef>
          </c:tx>
          <c:spPr>
            <a:ln w="22225" cap="rnd">
              <a:solidFill>
                <a:srgbClr val="7030A0"/>
              </a:solidFill>
              <a:round/>
            </a:ln>
            <a:effectLst/>
          </c:spPr>
          <c:marker>
            <c:symbol val="none"/>
          </c:marker>
          <c:cat>
            <c:numRef>
              <c:f>Foglio2!$B$2:$B$33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Foglio2!$I$2:$I$33</c:f>
              <c:numCache>
                <c:formatCode>General</c:formatCode>
                <c:ptCount val="32"/>
                <c:pt idx="0">
                  <c:v>4</c:v>
                </c:pt>
                <c:pt idx="1">
                  <c:v>4</c:v>
                </c:pt>
                <c:pt idx="2">
                  <c:v>4</c:v>
                </c:pt>
                <c:pt idx="3">
                  <c:v>4</c:v>
                </c:pt>
                <c:pt idx="4">
                  <c:v>4</c:v>
                </c:pt>
                <c:pt idx="5">
                  <c:v>4</c:v>
                </c:pt>
                <c:pt idx="6">
                  <c:v>4</c:v>
                </c:pt>
                <c:pt idx="7">
                  <c:v>4</c:v>
                </c:pt>
                <c:pt idx="8">
                  <c:v>4</c:v>
                </c:pt>
                <c:pt idx="9">
                  <c:v>4</c:v>
                </c:pt>
                <c:pt idx="10">
                  <c:v>4</c:v>
                </c:pt>
                <c:pt idx="11">
                  <c:v>4</c:v>
                </c:pt>
                <c:pt idx="12">
                  <c:v>4</c:v>
                </c:pt>
                <c:pt idx="13">
                  <c:v>4</c:v>
                </c:pt>
                <c:pt idx="14">
                  <c:v>4</c:v>
                </c:pt>
                <c:pt idx="15">
                  <c:v>4</c:v>
                </c:pt>
                <c:pt idx="16">
                  <c:v>4</c:v>
                </c:pt>
                <c:pt idx="17">
                  <c:v>6</c:v>
                </c:pt>
                <c:pt idx="18">
                  <c:v>6</c:v>
                </c:pt>
                <c:pt idx="19">
                  <c:v>6</c:v>
                </c:pt>
                <c:pt idx="20">
                  <c:v>6</c:v>
                </c:pt>
                <c:pt idx="21">
                  <c:v>6</c:v>
                </c:pt>
                <c:pt idx="22">
                  <c:v>6</c:v>
                </c:pt>
                <c:pt idx="23">
                  <c:v>6</c:v>
                </c:pt>
                <c:pt idx="24">
                  <c:v>6</c:v>
                </c:pt>
                <c:pt idx="25">
                  <c:v>6</c:v>
                </c:pt>
                <c:pt idx="26">
                  <c:v>6</c:v>
                </c:pt>
                <c:pt idx="27">
                  <c:v>6</c:v>
                </c:pt>
                <c:pt idx="28">
                  <c:v>6</c:v>
                </c:pt>
                <c:pt idx="29">
                  <c:v>6</c:v>
                </c:pt>
                <c:pt idx="30">
                  <c:v>6</c:v>
                </c:pt>
                <c:pt idx="31">
                  <c:v>6</c:v>
                </c:pt>
              </c:numCache>
            </c:numRef>
          </c:val>
          <c:smooth val="0"/>
          <c:extLst>
            <c:ext xmlns:c16="http://schemas.microsoft.com/office/drawing/2014/chart" uri="{C3380CC4-5D6E-409C-BE32-E72D297353CC}">
              <c16:uniqueId val="{00000003-F5D5-4EA0-A03A-BF2E605E5FFB}"/>
            </c:ext>
          </c:extLst>
        </c:ser>
        <c:dLbls>
          <c:showLegendKey val="0"/>
          <c:showVal val="0"/>
          <c:showCatName val="0"/>
          <c:showSerName val="0"/>
          <c:showPercent val="0"/>
          <c:showBubbleSize val="0"/>
        </c:dLbls>
        <c:smooth val="0"/>
        <c:axId val="516371520"/>
        <c:axId val="516371192"/>
      </c:lineChart>
      <c:catAx>
        <c:axId val="516371520"/>
        <c:scaling>
          <c:orientation val="minMax"/>
        </c:scaling>
        <c:delete val="0"/>
        <c:axPos val="b"/>
        <c:majorGridlines>
          <c:spPr>
            <a:ln w="9525" cap="flat" cmpd="sng" algn="ctr">
              <a:solidFill>
                <a:schemeClr val="dk1">
                  <a:lumMod val="15000"/>
                  <a:lumOff val="85000"/>
                  <a:alpha val="54000"/>
                </a:schemeClr>
              </a:solidFill>
              <a:round/>
            </a:ln>
            <a:effectLst/>
          </c:spPr>
        </c:majorGridlines>
        <c:minorGridlines>
          <c:spPr>
            <a:ln w="9525" cap="flat" cmpd="sng" algn="ctr">
              <a:solidFill>
                <a:schemeClr val="dk1">
                  <a:lumMod val="15000"/>
                  <a:lumOff val="85000"/>
                  <a:alpha val="51000"/>
                </a:schemeClr>
              </a:solidFill>
              <a:round/>
            </a:ln>
            <a:effectLst/>
          </c:spPr>
        </c:min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it-IT"/>
          </a:p>
        </c:txPr>
        <c:crossAx val="516371192"/>
        <c:crosses val="autoZero"/>
        <c:auto val="1"/>
        <c:lblAlgn val="ctr"/>
        <c:lblOffset val="100"/>
        <c:tickMarkSkip val="1"/>
        <c:noMultiLvlLbl val="1"/>
      </c:catAx>
      <c:valAx>
        <c:axId val="516371192"/>
        <c:scaling>
          <c:orientation val="minMax"/>
          <c:max val="8"/>
        </c:scaling>
        <c:delete val="0"/>
        <c:axPos val="l"/>
        <c:majorGridlines>
          <c:spPr>
            <a:ln w="9525" cap="flat" cmpd="sng" algn="ctr">
              <a:solidFill>
                <a:schemeClr val="dk1">
                  <a:lumMod val="15000"/>
                  <a:lumOff val="85000"/>
                  <a:alpha val="54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it-IT"/>
          </a:p>
        </c:txPr>
        <c:crossAx val="516371520"/>
        <c:crosses val="autoZero"/>
        <c:crossBetween val="between"/>
        <c:majorUnit val="1"/>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it-IT"/>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none" spc="0" normalizeH="0" baseline="0">
                <a:solidFill>
                  <a:schemeClr val="tx1"/>
                </a:solidFill>
                <a:latin typeface="+mj-lt"/>
                <a:ea typeface="+mj-ea"/>
                <a:cs typeface="+mj-cs"/>
              </a:defRPr>
            </a:pPr>
            <a:r>
              <a:rPr lang="it-IT" dirty="0">
                <a:solidFill>
                  <a:schemeClr val="tx1"/>
                </a:solidFill>
              </a:rPr>
              <a:t>Consumers (soft </a:t>
            </a:r>
            <a:r>
              <a:rPr lang="it-IT" dirty="0" err="1">
                <a:solidFill>
                  <a:schemeClr val="tx1"/>
                </a:solidFill>
              </a:rPr>
              <a:t>drugs</a:t>
            </a:r>
            <a:r>
              <a:rPr lang="it-IT" dirty="0">
                <a:solidFill>
                  <a:schemeClr val="tx1"/>
                </a:solidFill>
              </a:rPr>
              <a:t>) </a:t>
            </a:r>
          </a:p>
        </c:rich>
      </c:tx>
      <c:layout>
        <c:manualLayout>
          <c:xMode val="edge"/>
          <c:yMode val="edge"/>
          <c:x val="0.22815141178121814"/>
          <c:y val="2.9588846476401729E-2"/>
        </c:manualLayout>
      </c:layout>
      <c:overlay val="0"/>
      <c:spPr>
        <a:noFill/>
        <a:ln>
          <a:noFill/>
        </a:ln>
        <a:effectLst/>
      </c:spPr>
      <c:txPr>
        <a:bodyPr rot="0" spcFirstLastPara="1" vertOverflow="ellipsis" vert="horz" wrap="square" anchor="ctr" anchorCtr="1"/>
        <a:lstStyle/>
        <a:p>
          <a:pPr>
            <a:defRPr sz="1600" b="1" i="0" u="none" strike="noStrike" kern="1200" cap="none" spc="0" normalizeH="0" baseline="0">
              <a:solidFill>
                <a:schemeClr val="tx1"/>
              </a:solidFill>
              <a:latin typeface="+mj-lt"/>
              <a:ea typeface="+mj-ea"/>
              <a:cs typeface="+mj-cs"/>
            </a:defRPr>
          </a:pPr>
          <a:endParaRPr lang="it-IT"/>
        </a:p>
      </c:txPr>
    </c:title>
    <c:autoTitleDeleted val="0"/>
    <c:plotArea>
      <c:layout/>
      <c:lineChart>
        <c:grouping val="standard"/>
        <c:varyColors val="0"/>
        <c:ser>
          <c:idx val="0"/>
          <c:order val="0"/>
          <c:tx>
            <c:strRef>
              <c:f>Foglio2!$C$1</c:f>
              <c:strCache>
                <c:ptCount val="1"/>
                <c:pt idx="0">
                  <c:v>Possession for Consumption of soft drugs in Italy</c:v>
                </c:pt>
              </c:strCache>
            </c:strRef>
          </c:tx>
          <c:spPr>
            <a:ln w="22225" cap="rnd">
              <a:solidFill>
                <a:srgbClr val="FF0000"/>
              </a:solidFill>
              <a:round/>
            </a:ln>
            <a:effectLst/>
          </c:spPr>
          <c:marker>
            <c:symbol val="none"/>
          </c:marker>
          <c:cat>
            <c:numRef>
              <c:f>Foglio2!$B$2:$B$33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Foglio2!$C$2:$C$33</c:f>
              <c:numCache>
                <c:formatCode>General</c:formatCode>
                <c:ptCount val="32"/>
                <c:pt idx="0">
                  <c:v>2</c:v>
                </c:pt>
                <c:pt idx="1">
                  <c:v>2</c:v>
                </c:pt>
                <c:pt idx="2">
                  <c:v>2</c:v>
                </c:pt>
                <c:pt idx="3">
                  <c:v>2</c:v>
                </c:pt>
                <c:pt idx="4">
                  <c:v>2</c:v>
                </c:pt>
                <c:pt idx="5">
                  <c:v>2</c:v>
                </c:pt>
                <c:pt idx="6">
                  <c:v>2</c:v>
                </c:pt>
                <c:pt idx="7">
                  <c:v>2</c:v>
                </c:pt>
                <c:pt idx="8">
                  <c:v>2</c:v>
                </c:pt>
                <c:pt idx="9">
                  <c:v>2</c:v>
                </c:pt>
                <c:pt idx="10">
                  <c:v>2</c:v>
                </c:pt>
                <c:pt idx="11">
                  <c:v>2</c:v>
                </c:pt>
                <c:pt idx="12">
                  <c:v>2</c:v>
                </c:pt>
                <c:pt idx="13">
                  <c:v>2</c:v>
                </c:pt>
                <c:pt idx="14">
                  <c:v>2</c:v>
                </c:pt>
                <c:pt idx="15">
                  <c:v>2</c:v>
                </c:pt>
                <c:pt idx="16">
                  <c:v>5</c:v>
                </c:pt>
                <c:pt idx="17">
                  <c:v>5</c:v>
                </c:pt>
                <c:pt idx="18">
                  <c:v>5</c:v>
                </c:pt>
                <c:pt idx="19">
                  <c:v>5</c:v>
                </c:pt>
                <c:pt idx="20">
                  <c:v>5</c:v>
                </c:pt>
                <c:pt idx="21">
                  <c:v>5</c:v>
                </c:pt>
                <c:pt idx="22">
                  <c:v>5</c:v>
                </c:pt>
                <c:pt idx="23">
                  <c:v>5</c:v>
                </c:pt>
                <c:pt idx="24">
                  <c:v>5</c:v>
                </c:pt>
                <c:pt idx="25">
                  <c:v>5</c:v>
                </c:pt>
                <c:pt idx="26">
                  <c:v>5</c:v>
                </c:pt>
                <c:pt idx="27">
                  <c:v>5</c:v>
                </c:pt>
                <c:pt idx="28">
                  <c:v>5</c:v>
                </c:pt>
                <c:pt idx="29">
                  <c:v>5</c:v>
                </c:pt>
                <c:pt idx="30">
                  <c:v>5</c:v>
                </c:pt>
                <c:pt idx="31">
                  <c:v>5</c:v>
                </c:pt>
              </c:numCache>
            </c:numRef>
          </c:val>
          <c:smooth val="0"/>
          <c:extLst>
            <c:ext xmlns:c16="http://schemas.microsoft.com/office/drawing/2014/chart" uri="{C3380CC4-5D6E-409C-BE32-E72D297353CC}">
              <c16:uniqueId val="{00000000-0E30-4451-AC8E-673A8C50A785}"/>
            </c:ext>
          </c:extLst>
        </c:ser>
        <c:ser>
          <c:idx val="2"/>
          <c:order val="1"/>
          <c:tx>
            <c:strRef>
              <c:f>Foglio2!$E$1</c:f>
              <c:strCache>
                <c:ptCount val="1"/>
                <c:pt idx="0">
                  <c:v>Possession for Consumption of soft drugs in Portugal</c:v>
                </c:pt>
              </c:strCache>
            </c:strRef>
          </c:tx>
          <c:spPr>
            <a:ln w="22225" cap="rnd">
              <a:solidFill>
                <a:srgbClr val="0070C0"/>
              </a:solidFill>
              <a:round/>
            </a:ln>
            <a:effectLst/>
          </c:spPr>
          <c:marker>
            <c:symbol val="none"/>
          </c:marker>
          <c:cat>
            <c:numRef>
              <c:f>Foglio2!$B$2:$B$33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Foglio2!$E$2:$E$33</c:f>
              <c:numCache>
                <c:formatCode>General</c:formatCode>
                <c:ptCount val="32"/>
                <c:pt idx="0">
                  <c:v>3</c:v>
                </c:pt>
                <c:pt idx="1">
                  <c:v>3</c:v>
                </c:pt>
                <c:pt idx="2">
                  <c:v>3</c:v>
                </c:pt>
                <c:pt idx="3">
                  <c:v>3</c:v>
                </c:pt>
                <c:pt idx="4">
                  <c:v>3</c:v>
                </c:pt>
                <c:pt idx="5">
                  <c:v>3</c:v>
                </c:pt>
                <c:pt idx="6">
                  <c:v>3</c:v>
                </c:pt>
                <c:pt idx="7">
                  <c:v>3</c:v>
                </c:pt>
                <c:pt idx="8">
                  <c:v>3</c:v>
                </c:pt>
                <c:pt idx="9">
                  <c:v>3</c:v>
                </c:pt>
                <c:pt idx="10">
                  <c:v>3</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1</c:v>
                </c:pt>
                <c:pt idx="31">
                  <c:v>1</c:v>
                </c:pt>
              </c:numCache>
            </c:numRef>
          </c:val>
          <c:smooth val="0"/>
          <c:extLst>
            <c:ext xmlns:c16="http://schemas.microsoft.com/office/drawing/2014/chart" uri="{C3380CC4-5D6E-409C-BE32-E72D297353CC}">
              <c16:uniqueId val="{00000001-0E30-4451-AC8E-673A8C50A785}"/>
            </c:ext>
          </c:extLst>
        </c:ser>
        <c:ser>
          <c:idx val="4"/>
          <c:order val="2"/>
          <c:tx>
            <c:strRef>
              <c:f>Foglio2!$G$1</c:f>
              <c:strCache>
                <c:ptCount val="1"/>
                <c:pt idx="0">
                  <c:v>Possession for Consumption of soft drugs in Netherlands</c:v>
                </c:pt>
              </c:strCache>
            </c:strRef>
          </c:tx>
          <c:spPr>
            <a:ln w="22225" cap="rnd">
              <a:solidFill>
                <a:srgbClr val="92D050"/>
              </a:solidFill>
              <a:round/>
            </a:ln>
            <a:effectLst/>
          </c:spPr>
          <c:marker>
            <c:symbol val="none"/>
          </c:marker>
          <c:cat>
            <c:numRef>
              <c:f>Foglio2!$B$2:$B$33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Foglio2!$G$2:$G$33</c:f>
              <c:numCache>
                <c:formatCode>General</c:formatCode>
                <c:ptCount val="32"/>
                <c:pt idx="0">
                  <c:v>2</c:v>
                </c:pt>
                <c:pt idx="1">
                  <c:v>2</c:v>
                </c:pt>
                <c:pt idx="2">
                  <c:v>2</c:v>
                </c:pt>
                <c:pt idx="3">
                  <c:v>2</c:v>
                </c:pt>
                <c:pt idx="4">
                  <c:v>2</c:v>
                </c:pt>
                <c:pt idx="5">
                  <c:v>2</c:v>
                </c:pt>
                <c:pt idx="6">
                  <c:v>2</c:v>
                </c:pt>
                <c:pt idx="7">
                  <c:v>2</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1</c:v>
                </c:pt>
                <c:pt idx="31">
                  <c:v>1</c:v>
                </c:pt>
              </c:numCache>
            </c:numRef>
          </c:val>
          <c:smooth val="0"/>
          <c:extLst>
            <c:ext xmlns:c16="http://schemas.microsoft.com/office/drawing/2014/chart" uri="{C3380CC4-5D6E-409C-BE32-E72D297353CC}">
              <c16:uniqueId val="{00000002-0E30-4451-AC8E-673A8C50A785}"/>
            </c:ext>
          </c:extLst>
        </c:ser>
        <c:ser>
          <c:idx val="7"/>
          <c:order val="3"/>
          <c:tx>
            <c:strRef>
              <c:f>Foglio2!$J$1</c:f>
              <c:strCache>
                <c:ptCount val="1"/>
                <c:pt idx="0">
                  <c:v>Possession for Consumption of soft drugs in France</c:v>
                </c:pt>
              </c:strCache>
            </c:strRef>
          </c:tx>
          <c:spPr>
            <a:ln w="22225" cap="rnd">
              <a:solidFill>
                <a:srgbClr val="7030A0"/>
              </a:solidFill>
              <a:round/>
            </a:ln>
            <a:effectLst/>
          </c:spPr>
          <c:marker>
            <c:symbol val="none"/>
          </c:marker>
          <c:cat>
            <c:numRef>
              <c:f>Foglio2!$B$2:$B$33</c:f>
              <c:numCache>
                <c:formatCode>General</c:formatCode>
                <c:ptCount val="32"/>
                <c:pt idx="0">
                  <c:v>1990</c:v>
                </c:pt>
                <c:pt idx="1">
                  <c:v>1991</c:v>
                </c:pt>
                <c:pt idx="2">
                  <c:v>1992</c:v>
                </c:pt>
                <c:pt idx="3">
                  <c:v>1993</c:v>
                </c:pt>
                <c:pt idx="4">
                  <c:v>1994</c:v>
                </c:pt>
                <c:pt idx="5">
                  <c:v>1995</c:v>
                </c:pt>
                <c:pt idx="6">
                  <c:v>1996</c:v>
                </c:pt>
                <c:pt idx="7">
                  <c:v>1997</c:v>
                </c:pt>
                <c:pt idx="8">
                  <c:v>1998</c:v>
                </c:pt>
                <c:pt idx="9">
                  <c:v>1999</c:v>
                </c:pt>
                <c:pt idx="10">
                  <c:v>2000</c:v>
                </c:pt>
                <c:pt idx="11">
                  <c:v>2001</c:v>
                </c:pt>
                <c:pt idx="12">
                  <c:v>2002</c:v>
                </c:pt>
                <c:pt idx="13">
                  <c:v>2003</c:v>
                </c:pt>
                <c:pt idx="14">
                  <c:v>2004</c:v>
                </c:pt>
                <c:pt idx="15">
                  <c:v>2005</c:v>
                </c:pt>
                <c:pt idx="16">
                  <c:v>2006</c:v>
                </c:pt>
                <c:pt idx="17">
                  <c:v>2007</c:v>
                </c:pt>
                <c:pt idx="18">
                  <c:v>2008</c:v>
                </c:pt>
                <c:pt idx="19">
                  <c:v>2009</c:v>
                </c:pt>
                <c:pt idx="20">
                  <c:v>2010</c:v>
                </c:pt>
                <c:pt idx="21">
                  <c:v>2011</c:v>
                </c:pt>
                <c:pt idx="22">
                  <c:v>2012</c:v>
                </c:pt>
                <c:pt idx="23">
                  <c:v>2013</c:v>
                </c:pt>
                <c:pt idx="24">
                  <c:v>2014</c:v>
                </c:pt>
                <c:pt idx="25">
                  <c:v>2015</c:v>
                </c:pt>
                <c:pt idx="26">
                  <c:v>2016</c:v>
                </c:pt>
                <c:pt idx="27">
                  <c:v>2017</c:v>
                </c:pt>
                <c:pt idx="28">
                  <c:v>2018</c:v>
                </c:pt>
                <c:pt idx="29">
                  <c:v>2019</c:v>
                </c:pt>
                <c:pt idx="30">
                  <c:v>2020</c:v>
                </c:pt>
                <c:pt idx="31">
                  <c:v>2021</c:v>
                </c:pt>
              </c:numCache>
            </c:numRef>
          </c:cat>
          <c:val>
            <c:numRef>
              <c:f>Foglio2!$J$2:$J$33</c:f>
              <c:numCache>
                <c:formatCode>General</c:formatCode>
                <c:ptCount val="32"/>
                <c:pt idx="0">
                  <c:v>3</c:v>
                </c:pt>
                <c:pt idx="1">
                  <c:v>3</c:v>
                </c:pt>
                <c:pt idx="2">
                  <c:v>3</c:v>
                </c:pt>
                <c:pt idx="3">
                  <c:v>3</c:v>
                </c:pt>
                <c:pt idx="4">
                  <c:v>3</c:v>
                </c:pt>
                <c:pt idx="5">
                  <c:v>3</c:v>
                </c:pt>
                <c:pt idx="6">
                  <c:v>3</c:v>
                </c:pt>
                <c:pt idx="7">
                  <c:v>3</c:v>
                </c:pt>
                <c:pt idx="8">
                  <c:v>3</c:v>
                </c:pt>
                <c:pt idx="9">
                  <c:v>3</c:v>
                </c:pt>
                <c:pt idx="10">
                  <c:v>3</c:v>
                </c:pt>
                <c:pt idx="11">
                  <c:v>3</c:v>
                </c:pt>
                <c:pt idx="12">
                  <c:v>3</c:v>
                </c:pt>
                <c:pt idx="13">
                  <c:v>3</c:v>
                </c:pt>
                <c:pt idx="14">
                  <c:v>3</c:v>
                </c:pt>
                <c:pt idx="15">
                  <c:v>3</c:v>
                </c:pt>
                <c:pt idx="16">
                  <c:v>3</c:v>
                </c:pt>
                <c:pt idx="17">
                  <c:v>5</c:v>
                </c:pt>
                <c:pt idx="18">
                  <c:v>5</c:v>
                </c:pt>
                <c:pt idx="19">
                  <c:v>5</c:v>
                </c:pt>
                <c:pt idx="20">
                  <c:v>5</c:v>
                </c:pt>
                <c:pt idx="21">
                  <c:v>5</c:v>
                </c:pt>
                <c:pt idx="22">
                  <c:v>5</c:v>
                </c:pt>
                <c:pt idx="23">
                  <c:v>5</c:v>
                </c:pt>
                <c:pt idx="24">
                  <c:v>5</c:v>
                </c:pt>
                <c:pt idx="25">
                  <c:v>5</c:v>
                </c:pt>
                <c:pt idx="26">
                  <c:v>5</c:v>
                </c:pt>
                <c:pt idx="27">
                  <c:v>5</c:v>
                </c:pt>
                <c:pt idx="28">
                  <c:v>5</c:v>
                </c:pt>
                <c:pt idx="29">
                  <c:v>5</c:v>
                </c:pt>
                <c:pt idx="30">
                  <c:v>5</c:v>
                </c:pt>
                <c:pt idx="31">
                  <c:v>5</c:v>
                </c:pt>
              </c:numCache>
            </c:numRef>
          </c:val>
          <c:smooth val="0"/>
          <c:extLst>
            <c:ext xmlns:c16="http://schemas.microsoft.com/office/drawing/2014/chart" uri="{C3380CC4-5D6E-409C-BE32-E72D297353CC}">
              <c16:uniqueId val="{00000003-0E30-4451-AC8E-673A8C50A785}"/>
            </c:ext>
          </c:extLst>
        </c:ser>
        <c:dLbls>
          <c:showLegendKey val="0"/>
          <c:showVal val="0"/>
          <c:showCatName val="0"/>
          <c:showSerName val="0"/>
          <c:showPercent val="0"/>
          <c:showBubbleSize val="0"/>
        </c:dLbls>
        <c:smooth val="0"/>
        <c:axId val="516371520"/>
        <c:axId val="516371192"/>
      </c:lineChart>
      <c:catAx>
        <c:axId val="516371520"/>
        <c:scaling>
          <c:orientation val="minMax"/>
        </c:scaling>
        <c:delete val="0"/>
        <c:axPos val="b"/>
        <c:majorGridlines>
          <c:spPr>
            <a:ln w="9525" cap="flat" cmpd="sng" algn="ctr">
              <a:solidFill>
                <a:schemeClr val="dk1">
                  <a:lumMod val="15000"/>
                  <a:lumOff val="85000"/>
                  <a:alpha val="54000"/>
                </a:schemeClr>
              </a:solidFill>
              <a:round/>
            </a:ln>
            <a:effectLst/>
          </c:spPr>
        </c:majorGridlines>
        <c:minorGridlines>
          <c:spPr>
            <a:ln w="9525" cap="flat" cmpd="sng" algn="ctr">
              <a:solidFill>
                <a:schemeClr val="dk1">
                  <a:lumMod val="15000"/>
                  <a:lumOff val="85000"/>
                  <a:alpha val="51000"/>
                </a:schemeClr>
              </a:solidFill>
              <a:round/>
            </a:ln>
            <a:effectLst/>
          </c:spPr>
        </c:minorGridlines>
        <c:numFmt formatCode="General"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it-IT"/>
          </a:p>
        </c:txPr>
        <c:crossAx val="516371192"/>
        <c:crosses val="autoZero"/>
        <c:auto val="1"/>
        <c:lblAlgn val="ctr"/>
        <c:lblOffset val="100"/>
        <c:tickMarkSkip val="1"/>
        <c:noMultiLvlLbl val="1"/>
      </c:catAx>
      <c:valAx>
        <c:axId val="516371192"/>
        <c:scaling>
          <c:orientation val="minMax"/>
          <c:max val="8"/>
        </c:scaling>
        <c:delete val="0"/>
        <c:axPos val="l"/>
        <c:majorGridlines>
          <c:spPr>
            <a:ln w="9525" cap="flat" cmpd="sng" algn="ctr">
              <a:solidFill>
                <a:schemeClr val="dk1">
                  <a:lumMod val="15000"/>
                  <a:lumOff val="85000"/>
                  <a:alpha val="54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it-IT"/>
          </a:p>
        </c:txPr>
        <c:crossAx val="516371520"/>
        <c:crosses val="autoZero"/>
        <c:crossBetween val="between"/>
        <c:majorUnit val="1"/>
      </c:valAx>
      <c:spPr>
        <a:pattFill prst="ltDnDiag">
          <a:fgClr>
            <a:schemeClr val="dk1">
              <a:lumMod val="15000"/>
              <a:lumOff val="85000"/>
            </a:schemeClr>
          </a:fgClr>
          <a:bgClr>
            <a:schemeClr val="lt1"/>
          </a:bgClr>
        </a:pattFill>
        <a:ln>
          <a:noFill/>
        </a:ln>
        <a:effectLst/>
      </c:spPr>
    </c:plotArea>
    <c:legend>
      <c:legendPos val="b"/>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9525" cap="flat" cmpd="sng" algn="ctr">
      <a:solidFill>
        <a:schemeClr val="dk1">
          <a:lumMod val="15000"/>
          <a:lumOff val="85000"/>
        </a:schemeClr>
      </a:solidFill>
      <a:round/>
    </a:ln>
    <a:effectLst/>
  </c:spPr>
  <c:txPr>
    <a:bodyPr/>
    <a:lstStyle/>
    <a:p>
      <a:pPr>
        <a:defRPr/>
      </a:pPr>
      <a:endParaRPr lang="it-IT"/>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it-IT" sz="1400" b="1" i="0" u="none" strike="noStrike" kern="1200" spc="0" baseline="0">
                <a:solidFill>
                  <a:schemeClr val="tx1"/>
                </a:solidFill>
              </a:rPr>
              <a:t>Age at first use (cannabis)</a:t>
            </a:r>
            <a:endParaRPr lang="it-IT" sz="1400" b="1">
              <a:solidFill>
                <a:schemeClr val="tx1"/>
              </a:solidFill>
            </a:endParaRPr>
          </a:p>
        </c:rich>
      </c:tx>
      <c:layout>
        <c:manualLayout>
          <c:xMode val="edge"/>
          <c:yMode val="edge"/>
          <c:x val="0.40600053271562264"/>
          <c:y val="1.2330456226880395E-2"/>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it-IT"/>
        </a:p>
      </c:txPr>
    </c:title>
    <c:autoTitleDeleted val="0"/>
    <c:plotArea>
      <c:layout/>
      <c:barChart>
        <c:barDir val="col"/>
        <c:grouping val="clustered"/>
        <c:varyColors val="0"/>
        <c:ser>
          <c:idx val="0"/>
          <c:order val="0"/>
          <c:tx>
            <c:strRef>
              <c:f>Foglio2!$A$17</c:f>
              <c:strCache>
                <c:ptCount val="1"/>
                <c:pt idx="0">
                  <c:v>France</c:v>
                </c:pt>
              </c:strCache>
            </c:strRef>
          </c:tx>
          <c:spPr>
            <a:solidFill>
              <a:schemeClr val="accent1"/>
            </a:solidFill>
            <a:ln>
              <a:noFill/>
            </a:ln>
            <a:effectLst/>
          </c:spPr>
          <c:invertIfNegative val="0"/>
          <c:cat>
            <c:strRef>
              <c:f>Foglio2!$B$16:$M$16</c:f>
              <c:strCache>
                <c:ptCount val="12"/>
                <c:pt idx="0">
                  <c:v>&lt;15</c:v>
                </c:pt>
                <c:pt idx="1">
                  <c:v>15 to 19</c:v>
                </c:pt>
                <c:pt idx="2">
                  <c:v>20 to 24</c:v>
                </c:pt>
                <c:pt idx="3">
                  <c:v>25 to 29</c:v>
                </c:pt>
                <c:pt idx="4">
                  <c:v>30 to 34</c:v>
                </c:pt>
                <c:pt idx="5">
                  <c:v>35 to 39</c:v>
                </c:pt>
                <c:pt idx="6">
                  <c:v>40 to 44</c:v>
                </c:pt>
                <c:pt idx="7">
                  <c:v>45 to 49</c:v>
                </c:pt>
                <c:pt idx="8">
                  <c:v>50 to 54</c:v>
                </c:pt>
                <c:pt idx="9">
                  <c:v>55 to 59</c:v>
                </c:pt>
                <c:pt idx="10">
                  <c:v>60 to 64</c:v>
                </c:pt>
                <c:pt idx="11">
                  <c:v> &gt; 64</c:v>
                </c:pt>
              </c:strCache>
            </c:strRef>
          </c:cat>
          <c:val>
            <c:numRef>
              <c:f>Foglio2!$B$17:$M$17</c:f>
              <c:numCache>
                <c:formatCode>0.00%</c:formatCode>
                <c:ptCount val="12"/>
                <c:pt idx="0">
                  <c:v>0.31149927219796214</c:v>
                </c:pt>
                <c:pt idx="1">
                  <c:v>0.59783738823040133</c:v>
                </c:pt>
                <c:pt idx="2">
                  <c:v>6.3838635891037637E-2</c:v>
                </c:pt>
                <c:pt idx="3">
                  <c:v>1.2476606363069246E-2</c:v>
                </c:pt>
                <c:pt idx="4">
                  <c:v>9.1495113329174461E-3</c:v>
                </c:pt>
                <c:pt idx="5">
                  <c:v>2.2873778332293615E-3</c:v>
                </c:pt>
                <c:pt idx="6">
                  <c:v>1.455604075691412E-3</c:v>
                </c:pt>
                <c:pt idx="7">
                  <c:v>1.039717196922437E-3</c:v>
                </c:pt>
                <c:pt idx="8">
                  <c:v>4.1588687876897482E-4</c:v>
                </c:pt>
                <c:pt idx="9">
                  <c:v>0</c:v>
                </c:pt>
                <c:pt idx="10">
                  <c:v>0</c:v>
                </c:pt>
                <c:pt idx="11">
                  <c:v>0</c:v>
                </c:pt>
              </c:numCache>
            </c:numRef>
          </c:val>
          <c:extLst>
            <c:ext xmlns:c16="http://schemas.microsoft.com/office/drawing/2014/chart" uri="{C3380CC4-5D6E-409C-BE32-E72D297353CC}">
              <c16:uniqueId val="{00000000-C3B5-4C61-A646-AF67A193CAD2}"/>
            </c:ext>
          </c:extLst>
        </c:ser>
        <c:ser>
          <c:idx val="1"/>
          <c:order val="1"/>
          <c:tx>
            <c:strRef>
              <c:f>Foglio2!$A$18</c:f>
              <c:strCache>
                <c:ptCount val="1"/>
                <c:pt idx="0">
                  <c:v>Italy *</c:v>
                </c:pt>
              </c:strCache>
            </c:strRef>
          </c:tx>
          <c:spPr>
            <a:solidFill>
              <a:schemeClr val="accent2"/>
            </a:solidFill>
            <a:ln>
              <a:noFill/>
            </a:ln>
            <a:effectLst/>
          </c:spPr>
          <c:invertIfNegative val="0"/>
          <c:cat>
            <c:strRef>
              <c:f>Foglio2!$B$16:$M$16</c:f>
              <c:strCache>
                <c:ptCount val="12"/>
                <c:pt idx="0">
                  <c:v>&lt;15</c:v>
                </c:pt>
                <c:pt idx="1">
                  <c:v>15 to 19</c:v>
                </c:pt>
                <c:pt idx="2">
                  <c:v>20 to 24</c:v>
                </c:pt>
                <c:pt idx="3">
                  <c:v>25 to 29</c:v>
                </c:pt>
                <c:pt idx="4">
                  <c:v>30 to 34</c:v>
                </c:pt>
                <c:pt idx="5">
                  <c:v>35 to 39</c:v>
                </c:pt>
                <c:pt idx="6">
                  <c:v>40 to 44</c:v>
                </c:pt>
                <c:pt idx="7">
                  <c:v>45 to 49</c:v>
                </c:pt>
                <c:pt idx="8">
                  <c:v>50 to 54</c:v>
                </c:pt>
                <c:pt idx="9">
                  <c:v>55 to 59</c:v>
                </c:pt>
                <c:pt idx="10">
                  <c:v>60 to 64</c:v>
                </c:pt>
                <c:pt idx="11">
                  <c:v> &gt; 64</c:v>
                </c:pt>
              </c:strCache>
            </c:strRef>
          </c:cat>
          <c:val>
            <c:numRef>
              <c:f>Foglio2!$B$18:$M$18</c:f>
              <c:numCache>
                <c:formatCode>0.00%</c:formatCode>
                <c:ptCount val="12"/>
                <c:pt idx="0">
                  <c:v>0.31050228310502281</c:v>
                </c:pt>
                <c:pt idx="1">
                  <c:v>0.56506849315068497</c:v>
                </c:pt>
                <c:pt idx="2">
                  <c:v>8.3047945205479451E-2</c:v>
                </c:pt>
                <c:pt idx="3">
                  <c:v>1.9977168949771688E-2</c:v>
                </c:pt>
                <c:pt idx="4">
                  <c:v>9.9885844748858442E-3</c:v>
                </c:pt>
                <c:pt idx="5">
                  <c:v>5.7077625570776253E-3</c:v>
                </c:pt>
                <c:pt idx="6">
                  <c:v>3.1392694063926939E-3</c:v>
                </c:pt>
                <c:pt idx="7">
                  <c:v>1.1415525114155251E-3</c:v>
                </c:pt>
                <c:pt idx="8">
                  <c:v>8.5616438356164379E-4</c:v>
                </c:pt>
                <c:pt idx="9">
                  <c:v>5.7077625570776253E-4</c:v>
                </c:pt>
                <c:pt idx="10">
                  <c:v>0</c:v>
                </c:pt>
                <c:pt idx="11">
                  <c:v>0</c:v>
                </c:pt>
              </c:numCache>
            </c:numRef>
          </c:val>
          <c:extLst>
            <c:ext xmlns:c16="http://schemas.microsoft.com/office/drawing/2014/chart" uri="{C3380CC4-5D6E-409C-BE32-E72D297353CC}">
              <c16:uniqueId val="{00000001-C3B5-4C61-A646-AF67A193CAD2}"/>
            </c:ext>
          </c:extLst>
        </c:ser>
        <c:ser>
          <c:idx val="3"/>
          <c:order val="2"/>
          <c:tx>
            <c:strRef>
              <c:f>Foglio2!$A$20</c:f>
              <c:strCache>
                <c:ptCount val="1"/>
                <c:pt idx="0">
                  <c:v>Portugal</c:v>
                </c:pt>
              </c:strCache>
            </c:strRef>
          </c:tx>
          <c:spPr>
            <a:solidFill>
              <a:schemeClr val="accent4"/>
            </a:solidFill>
            <a:ln>
              <a:noFill/>
            </a:ln>
            <a:effectLst/>
          </c:spPr>
          <c:invertIfNegative val="0"/>
          <c:cat>
            <c:strRef>
              <c:f>Foglio2!$B$16:$M$16</c:f>
              <c:strCache>
                <c:ptCount val="12"/>
                <c:pt idx="0">
                  <c:v>&lt;15</c:v>
                </c:pt>
                <c:pt idx="1">
                  <c:v>15 to 19</c:v>
                </c:pt>
                <c:pt idx="2">
                  <c:v>20 to 24</c:v>
                </c:pt>
                <c:pt idx="3">
                  <c:v>25 to 29</c:v>
                </c:pt>
                <c:pt idx="4">
                  <c:v>30 to 34</c:v>
                </c:pt>
                <c:pt idx="5">
                  <c:v>35 to 39</c:v>
                </c:pt>
                <c:pt idx="6">
                  <c:v>40 to 44</c:v>
                </c:pt>
                <c:pt idx="7">
                  <c:v>45 to 49</c:v>
                </c:pt>
                <c:pt idx="8">
                  <c:v>50 to 54</c:v>
                </c:pt>
                <c:pt idx="9">
                  <c:v>55 to 59</c:v>
                </c:pt>
                <c:pt idx="10">
                  <c:v>60 to 64</c:v>
                </c:pt>
                <c:pt idx="11">
                  <c:v> &gt; 64</c:v>
                </c:pt>
              </c:strCache>
            </c:strRef>
          </c:cat>
          <c:val>
            <c:numRef>
              <c:f>Foglio2!$B$20:$M$20</c:f>
              <c:numCache>
                <c:formatCode>0.00%</c:formatCode>
                <c:ptCount val="12"/>
                <c:pt idx="0">
                  <c:v>0.24111282843894899</c:v>
                </c:pt>
                <c:pt idx="1">
                  <c:v>0.62905718701700153</c:v>
                </c:pt>
                <c:pt idx="2">
                  <c:v>8.964451313755796E-2</c:v>
                </c:pt>
                <c:pt idx="3">
                  <c:v>2.1638330757341576E-2</c:v>
                </c:pt>
                <c:pt idx="4">
                  <c:v>1.5455950540958269E-3</c:v>
                </c:pt>
                <c:pt idx="5">
                  <c:v>9.2735703245749607E-3</c:v>
                </c:pt>
                <c:pt idx="6">
                  <c:v>4.6367851622874804E-3</c:v>
                </c:pt>
                <c:pt idx="7">
                  <c:v>0</c:v>
                </c:pt>
                <c:pt idx="8">
                  <c:v>0</c:v>
                </c:pt>
                <c:pt idx="9">
                  <c:v>1.5455950540958269E-3</c:v>
                </c:pt>
                <c:pt idx="10">
                  <c:v>0</c:v>
                </c:pt>
                <c:pt idx="11">
                  <c:v>1.5455950540958269E-3</c:v>
                </c:pt>
              </c:numCache>
            </c:numRef>
          </c:val>
          <c:extLst>
            <c:ext xmlns:c16="http://schemas.microsoft.com/office/drawing/2014/chart" uri="{C3380CC4-5D6E-409C-BE32-E72D297353CC}">
              <c16:uniqueId val="{00000002-C3B5-4C61-A646-AF67A193CAD2}"/>
            </c:ext>
          </c:extLst>
        </c:ser>
        <c:dLbls>
          <c:showLegendKey val="0"/>
          <c:showVal val="0"/>
          <c:showCatName val="0"/>
          <c:showSerName val="0"/>
          <c:showPercent val="0"/>
          <c:showBubbleSize val="0"/>
        </c:dLbls>
        <c:gapWidth val="219"/>
        <c:overlap val="-27"/>
        <c:axId val="239095983"/>
        <c:axId val="239096463"/>
      </c:barChart>
      <c:catAx>
        <c:axId val="2390959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it-IT"/>
          </a:p>
        </c:txPr>
        <c:crossAx val="239096463"/>
        <c:crosses val="autoZero"/>
        <c:auto val="1"/>
        <c:lblAlgn val="ctr"/>
        <c:lblOffset val="100"/>
        <c:noMultiLvlLbl val="0"/>
      </c:catAx>
      <c:valAx>
        <c:axId val="239096463"/>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it-IT"/>
          </a:p>
        </c:txPr>
        <c:crossAx val="239095983"/>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it-IT" b="1">
                <a:solidFill>
                  <a:schemeClr val="tx1"/>
                </a:solidFill>
              </a:rPr>
              <a:t>Age at first use (powder cocaine)</a:t>
            </a:r>
          </a:p>
        </c:rich>
      </c:tx>
      <c:layout>
        <c:manualLayout>
          <c:xMode val="edge"/>
          <c:yMode val="edge"/>
          <c:x val="0.33795347010195154"/>
          <c:y val="8.343763037129746E-3"/>
        </c:manualLayout>
      </c:layout>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it-IT"/>
        </a:p>
      </c:txPr>
    </c:title>
    <c:autoTitleDeleted val="0"/>
    <c:plotArea>
      <c:layout/>
      <c:barChart>
        <c:barDir val="col"/>
        <c:grouping val="clustered"/>
        <c:varyColors val="0"/>
        <c:ser>
          <c:idx val="0"/>
          <c:order val="0"/>
          <c:tx>
            <c:strRef>
              <c:f>Foglio3!$B$11</c:f>
              <c:strCache>
                <c:ptCount val="1"/>
                <c:pt idx="0">
                  <c:v>France</c:v>
                </c:pt>
              </c:strCache>
            </c:strRef>
          </c:tx>
          <c:spPr>
            <a:solidFill>
              <a:schemeClr val="accent1"/>
            </a:solidFill>
            <a:ln>
              <a:noFill/>
            </a:ln>
            <a:effectLst/>
          </c:spPr>
          <c:invertIfNegative val="0"/>
          <c:cat>
            <c:strRef>
              <c:f>Foglio3!$C$10:$N$10</c:f>
              <c:strCache>
                <c:ptCount val="12"/>
                <c:pt idx="0">
                  <c:v>&lt;15</c:v>
                </c:pt>
                <c:pt idx="1">
                  <c:v>15 to 19</c:v>
                </c:pt>
                <c:pt idx="2">
                  <c:v>20 to 24</c:v>
                </c:pt>
                <c:pt idx="3">
                  <c:v>25 to 29</c:v>
                </c:pt>
                <c:pt idx="4">
                  <c:v>30 to 34</c:v>
                </c:pt>
                <c:pt idx="5">
                  <c:v>35 to 39</c:v>
                </c:pt>
                <c:pt idx="6">
                  <c:v>40 to 44</c:v>
                </c:pt>
                <c:pt idx="7">
                  <c:v>45 to 49</c:v>
                </c:pt>
                <c:pt idx="8">
                  <c:v>50 to 54</c:v>
                </c:pt>
                <c:pt idx="9">
                  <c:v>55 to 59</c:v>
                </c:pt>
                <c:pt idx="10">
                  <c:v>60 to 64</c:v>
                </c:pt>
                <c:pt idx="11">
                  <c:v> &gt; 64</c:v>
                </c:pt>
              </c:strCache>
            </c:strRef>
          </c:cat>
          <c:val>
            <c:numRef>
              <c:f>Foglio3!$C$11:$N$11</c:f>
              <c:numCache>
                <c:formatCode>0.00%</c:formatCode>
                <c:ptCount val="12"/>
                <c:pt idx="0">
                  <c:v>1.8145161290322582E-2</c:v>
                </c:pt>
                <c:pt idx="1">
                  <c:v>0.29838709677419356</c:v>
                </c:pt>
                <c:pt idx="2">
                  <c:v>0.31048387096774194</c:v>
                </c:pt>
                <c:pt idx="3">
                  <c:v>0.17338709677419356</c:v>
                </c:pt>
                <c:pt idx="4">
                  <c:v>9.2741935483870969E-2</c:v>
                </c:pt>
                <c:pt idx="5">
                  <c:v>5.8467741935483868E-2</c:v>
                </c:pt>
                <c:pt idx="6">
                  <c:v>2.620967741935484E-2</c:v>
                </c:pt>
                <c:pt idx="7">
                  <c:v>1.4112903225806451E-2</c:v>
                </c:pt>
                <c:pt idx="8">
                  <c:v>6.0483870967741934E-3</c:v>
                </c:pt>
                <c:pt idx="9">
                  <c:v>2.0161290322580645E-3</c:v>
                </c:pt>
                <c:pt idx="10">
                  <c:v>0</c:v>
                </c:pt>
                <c:pt idx="11">
                  <c:v>0</c:v>
                </c:pt>
              </c:numCache>
            </c:numRef>
          </c:val>
          <c:extLst>
            <c:ext xmlns:c16="http://schemas.microsoft.com/office/drawing/2014/chart" uri="{C3380CC4-5D6E-409C-BE32-E72D297353CC}">
              <c16:uniqueId val="{00000000-8995-45B4-9A45-8BC1031E9F56}"/>
            </c:ext>
          </c:extLst>
        </c:ser>
        <c:ser>
          <c:idx val="1"/>
          <c:order val="1"/>
          <c:tx>
            <c:strRef>
              <c:f>Foglio3!$B$12</c:f>
              <c:strCache>
                <c:ptCount val="1"/>
                <c:pt idx="0">
                  <c:v>Italy *</c:v>
                </c:pt>
              </c:strCache>
            </c:strRef>
          </c:tx>
          <c:spPr>
            <a:solidFill>
              <a:schemeClr val="accent2"/>
            </a:solidFill>
            <a:ln>
              <a:noFill/>
            </a:ln>
            <a:effectLst/>
          </c:spPr>
          <c:invertIfNegative val="0"/>
          <c:cat>
            <c:strRef>
              <c:f>Foglio3!$C$10:$N$10</c:f>
              <c:strCache>
                <c:ptCount val="12"/>
                <c:pt idx="0">
                  <c:v>&lt;15</c:v>
                </c:pt>
                <c:pt idx="1">
                  <c:v>15 to 19</c:v>
                </c:pt>
                <c:pt idx="2">
                  <c:v>20 to 24</c:v>
                </c:pt>
                <c:pt idx="3">
                  <c:v>25 to 29</c:v>
                </c:pt>
                <c:pt idx="4">
                  <c:v>30 to 34</c:v>
                </c:pt>
                <c:pt idx="5">
                  <c:v>35 to 39</c:v>
                </c:pt>
                <c:pt idx="6">
                  <c:v>40 to 44</c:v>
                </c:pt>
                <c:pt idx="7">
                  <c:v>45 to 49</c:v>
                </c:pt>
                <c:pt idx="8">
                  <c:v>50 to 54</c:v>
                </c:pt>
                <c:pt idx="9">
                  <c:v>55 to 59</c:v>
                </c:pt>
                <c:pt idx="10">
                  <c:v>60 to 64</c:v>
                </c:pt>
                <c:pt idx="11">
                  <c:v> &gt; 64</c:v>
                </c:pt>
              </c:strCache>
            </c:strRef>
          </c:cat>
          <c:val>
            <c:numRef>
              <c:f>Foglio3!$C$12:$N$12</c:f>
              <c:numCache>
                <c:formatCode>0.00%</c:formatCode>
                <c:ptCount val="12"/>
                <c:pt idx="0">
                  <c:v>6.1616161616161617E-2</c:v>
                </c:pt>
                <c:pt idx="1">
                  <c:v>0.38323232323232326</c:v>
                </c:pt>
                <c:pt idx="2">
                  <c:v>0.24101010101010101</c:v>
                </c:pt>
                <c:pt idx="3">
                  <c:v>0.12626262626262627</c:v>
                </c:pt>
                <c:pt idx="4">
                  <c:v>8.3030303030303024E-2</c:v>
                </c:pt>
                <c:pt idx="5">
                  <c:v>4.4040404040404039E-2</c:v>
                </c:pt>
                <c:pt idx="6">
                  <c:v>3.2323232323232323E-2</c:v>
                </c:pt>
                <c:pt idx="7">
                  <c:v>1.5757575757575758E-2</c:v>
                </c:pt>
                <c:pt idx="8">
                  <c:v>7.8787878787878792E-3</c:v>
                </c:pt>
                <c:pt idx="9">
                  <c:v>3.8383838383838384E-3</c:v>
                </c:pt>
                <c:pt idx="10">
                  <c:v>4.0404040404040404E-4</c:v>
                </c:pt>
                <c:pt idx="11">
                  <c:v>6.0606060606060606E-4</c:v>
                </c:pt>
              </c:numCache>
            </c:numRef>
          </c:val>
          <c:extLst>
            <c:ext xmlns:c16="http://schemas.microsoft.com/office/drawing/2014/chart" uri="{C3380CC4-5D6E-409C-BE32-E72D297353CC}">
              <c16:uniqueId val="{00000001-8995-45B4-9A45-8BC1031E9F56}"/>
            </c:ext>
          </c:extLst>
        </c:ser>
        <c:ser>
          <c:idx val="3"/>
          <c:order val="2"/>
          <c:tx>
            <c:strRef>
              <c:f>Foglio3!$B$14</c:f>
              <c:strCache>
                <c:ptCount val="1"/>
                <c:pt idx="0">
                  <c:v>Portugal</c:v>
                </c:pt>
              </c:strCache>
            </c:strRef>
          </c:tx>
          <c:spPr>
            <a:solidFill>
              <a:schemeClr val="accent4"/>
            </a:solidFill>
            <a:ln>
              <a:noFill/>
            </a:ln>
            <a:effectLst/>
          </c:spPr>
          <c:invertIfNegative val="0"/>
          <c:cat>
            <c:strRef>
              <c:f>Foglio3!$C$10:$N$10</c:f>
              <c:strCache>
                <c:ptCount val="12"/>
                <c:pt idx="0">
                  <c:v>&lt;15</c:v>
                </c:pt>
                <c:pt idx="1">
                  <c:v>15 to 19</c:v>
                </c:pt>
                <c:pt idx="2">
                  <c:v>20 to 24</c:v>
                </c:pt>
                <c:pt idx="3">
                  <c:v>25 to 29</c:v>
                </c:pt>
                <c:pt idx="4">
                  <c:v>30 to 34</c:v>
                </c:pt>
                <c:pt idx="5">
                  <c:v>35 to 39</c:v>
                </c:pt>
                <c:pt idx="6">
                  <c:v>40 to 44</c:v>
                </c:pt>
                <c:pt idx="7">
                  <c:v>45 to 49</c:v>
                </c:pt>
                <c:pt idx="8">
                  <c:v>50 to 54</c:v>
                </c:pt>
                <c:pt idx="9">
                  <c:v>55 to 59</c:v>
                </c:pt>
                <c:pt idx="10">
                  <c:v>60 to 64</c:v>
                </c:pt>
                <c:pt idx="11">
                  <c:v> &gt; 64</c:v>
                </c:pt>
              </c:strCache>
            </c:strRef>
          </c:cat>
          <c:val>
            <c:numRef>
              <c:f>Foglio3!$C$14:$N$14</c:f>
              <c:numCache>
                <c:formatCode>0.00%</c:formatCode>
                <c:ptCount val="12"/>
                <c:pt idx="0">
                  <c:v>2.6578073089700997E-2</c:v>
                </c:pt>
                <c:pt idx="1">
                  <c:v>0.32225913621262459</c:v>
                </c:pt>
                <c:pt idx="2">
                  <c:v>0.24584717607973422</c:v>
                </c:pt>
                <c:pt idx="3">
                  <c:v>0.15946843853820597</c:v>
                </c:pt>
                <c:pt idx="4">
                  <c:v>0.10299003322259136</c:v>
                </c:pt>
                <c:pt idx="5">
                  <c:v>6.9767441860465115E-2</c:v>
                </c:pt>
                <c:pt idx="6">
                  <c:v>4.3189368770764118E-2</c:v>
                </c:pt>
                <c:pt idx="7">
                  <c:v>1.9933554817275746E-2</c:v>
                </c:pt>
                <c:pt idx="8">
                  <c:v>9.9667774086378731E-3</c:v>
                </c:pt>
                <c:pt idx="9">
                  <c:v>0</c:v>
                </c:pt>
                <c:pt idx="10">
                  <c:v>0</c:v>
                </c:pt>
                <c:pt idx="11">
                  <c:v>0</c:v>
                </c:pt>
              </c:numCache>
            </c:numRef>
          </c:val>
          <c:extLst>
            <c:ext xmlns:c16="http://schemas.microsoft.com/office/drawing/2014/chart" uri="{C3380CC4-5D6E-409C-BE32-E72D297353CC}">
              <c16:uniqueId val="{00000002-8995-45B4-9A45-8BC1031E9F56}"/>
            </c:ext>
          </c:extLst>
        </c:ser>
        <c:dLbls>
          <c:showLegendKey val="0"/>
          <c:showVal val="0"/>
          <c:showCatName val="0"/>
          <c:showSerName val="0"/>
          <c:showPercent val="0"/>
          <c:showBubbleSize val="0"/>
        </c:dLbls>
        <c:gapWidth val="219"/>
        <c:overlap val="-27"/>
        <c:axId val="597351311"/>
        <c:axId val="597343631"/>
      </c:barChart>
      <c:catAx>
        <c:axId val="59735131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it-IT"/>
          </a:p>
        </c:txPr>
        <c:crossAx val="597343631"/>
        <c:crosses val="autoZero"/>
        <c:auto val="1"/>
        <c:lblAlgn val="ctr"/>
        <c:lblOffset val="100"/>
        <c:noMultiLvlLbl val="0"/>
      </c:catAx>
      <c:valAx>
        <c:axId val="597343631"/>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65000"/>
                    <a:lumOff val="35000"/>
                  </a:schemeClr>
                </a:solidFill>
                <a:latin typeface="+mn-lt"/>
                <a:ea typeface="+mn-ea"/>
                <a:cs typeface="+mn-cs"/>
              </a:defRPr>
            </a:pPr>
            <a:endParaRPr lang="it-IT"/>
          </a:p>
        </c:txPr>
        <c:crossAx val="5973513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it-IT" b="1" dirty="0">
                <a:solidFill>
                  <a:schemeClr val="tx1"/>
                </a:solidFill>
              </a:rPr>
              <a:t>cumulative </a:t>
            </a:r>
            <a:r>
              <a:rPr lang="it-IT" b="1" dirty="0" err="1">
                <a:solidFill>
                  <a:schemeClr val="tx1"/>
                </a:solidFill>
              </a:rPr>
              <a:t>percentage</a:t>
            </a:r>
            <a:r>
              <a:rPr lang="it-IT" b="1" dirty="0">
                <a:solidFill>
                  <a:schemeClr val="tx1"/>
                </a:solidFill>
              </a:rPr>
              <a:t> </a:t>
            </a:r>
            <a:r>
              <a:rPr lang="it-IT" b="1" dirty="0" err="1">
                <a:solidFill>
                  <a:schemeClr val="tx1"/>
                </a:solidFill>
              </a:rPr>
              <a:t>distributions</a:t>
            </a:r>
            <a:r>
              <a:rPr lang="it-IT" b="1" dirty="0">
                <a:solidFill>
                  <a:schemeClr val="tx1"/>
                </a:solidFill>
              </a:rPr>
              <a:t> (cannabis)</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it-IT"/>
        </a:p>
      </c:txPr>
    </c:title>
    <c:autoTitleDeleted val="0"/>
    <c:plotArea>
      <c:layout/>
      <c:lineChart>
        <c:grouping val="standard"/>
        <c:varyColors val="0"/>
        <c:ser>
          <c:idx val="0"/>
          <c:order val="0"/>
          <c:tx>
            <c:strRef>
              <c:f>Foglio4!$O$10</c:f>
              <c:strCache>
                <c:ptCount val="1"/>
                <c:pt idx="0">
                  <c:v>France</c:v>
                </c:pt>
              </c:strCache>
            </c:strRef>
          </c:tx>
          <c:spPr>
            <a:ln w="28575" cap="rnd">
              <a:solidFill>
                <a:schemeClr val="accent1"/>
              </a:solidFill>
              <a:round/>
            </a:ln>
            <a:effectLst/>
          </c:spPr>
          <c:marker>
            <c:symbol val="none"/>
          </c:marker>
          <c:cat>
            <c:strRef>
              <c:f>Foglio4!$P$9:$AA$9</c:f>
              <c:strCache>
                <c:ptCount val="12"/>
                <c:pt idx="0">
                  <c:v>&lt;15</c:v>
                </c:pt>
                <c:pt idx="1">
                  <c:v>15 to 19</c:v>
                </c:pt>
                <c:pt idx="2">
                  <c:v>20 to 24</c:v>
                </c:pt>
                <c:pt idx="3">
                  <c:v>25 to 29</c:v>
                </c:pt>
                <c:pt idx="4">
                  <c:v>30 to 34</c:v>
                </c:pt>
                <c:pt idx="5">
                  <c:v>35 to 39</c:v>
                </c:pt>
                <c:pt idx="6">
                  <c:v>40 to 44</c:v>
                </c:pt>
                <c:pt idx="7">
                  <c:v>45 to 49</c:v>
                </c:pt>
                <c:pt idx="8">
                  <c:v>50 to 54</c:v>
                </c:pt>
                <c:pt idx="9">
                  <c:v>55 to 59</c:v>
                </c:pt>
                <c:pt idx="10">
                  <c:v>60 to 64</c:v>
                </c:pt>
                <c:pt idx="11">
                  <c:v> &gt; 64</c:v>
                </c:pt>
              </c:strCache>
            </c:strRef>
          </c:cat>
          <c:val>
            <c:numRef>
              <c:f>Foglio4!$P$10:$AA$10</c:f>
              <c:numCache>
                <c:formatCode>0.00%</c:formatCode>
                <c:ptCount val="12"/>
                <c:pt idx="0">
                  <c:v>8.3449235048678721E-3</c:v>
                </c:pt>
                <c:pt idx="1">
                  <c:v>0.28929068150208626</c:v>
                </c:pt>
                <c:pt idx="2">
                  <c:v>0.55370112811002936</c:v>
                </c:pt>
                <c:pt idx="3">
                  <c:v>0.72477205995982075</c:v>
                </c:pt>
                <c:pt idx="4">
                  <c:v>0.82769278318652451</c:v>
                </c:pt>
                <c:pt idx="5">
                  <c:v>0.90604234276000617</c:v>
                </c:pt>
                <c:pt idx="6">
                  <c:v>0.95456652758460825</c:v>
                </c:pt>
                <c:pt idx="7">
                  <c:v>0.97851954875598823</c:v>
                </c:pt>
                <c:pt idx="8">
                  <c:v>0.99010972029052691</c:v>
                </c:pt>
                <c:pt idx="9">
                  <c:v>0.99598207386802651</c:v>
                </c:pt>
                <c:pt idx="10">
                  <c:v>0.99953639313861842</c:v>
                </c:pt>
                <c:pt idx="11">
                  <c:v>1</c:v>
                </c:pt>
              </c:numCache>
            </c:numRef>
          </c:val>
          <c:smooth val="0"/>
          <c:extLst>
            <c:ext xmlns:c16="http://schemas.microsoft.com/office/drawing/2014/chart" uri="{C3380CC4-5D6E-409C-BE32-E72D297353CC}">
              <c16:uniqueId val="{00000000-3DA1-46A6-9FA4-FF397C1E906F}"/>
            </c:ext>
          </c:extLst>
        </c:ser>
        <c:ser>
          <c:idx val="1"/>
          <c:order val="1"/>
          <c:tx>
            <c:strRef>
              <c:f>Foglio4!$O$11</c:f>
              <c:strCache>
                <c:ptCount val="1"/>
                <c:pt idx="0">
                  <c:v>Italy *</c:v>
                </c:pt>
              </c:strCache>
            </c:strRef>
          </c:tx>
          <c:spPr>
            <a:ln w="28575" cap="rnd">
              <a:solidFill>
                <a:schemeClr val="accent2"/>
              </a:solidFill>
              <a:round/>
            </a:ln>
            <a:effectLst/>
          </c:spPr>
          <c:marker>
            <c:symbol val="none"/>
          </c:marker>
          <c:cat>
            <c:strRef>
              <c:f>Foglio4!$P$9:$AA$9</c:f>
              <c:strCache>
                <c:ptCount val="12"/>
                <c:pt idx="0">
                  <c:v>&lt;15</c:v>
                </c:pt>
                <c:pt idx="1">
                  <c:v>15 to 19</c:v>
                </c:pt>
                <c:pt idx="2">
                  <c:v>20 to 24</c:v>
                </c:pt>
                <c:pt idx="3">
                  <c:v>25 to 29</c:v>
                </c:pt>
                <c:pt idx="4">
                  <c:v>30 to 34</c:v>
                </c:pt>
                <c:pt idx="5">
                  <c:v>35 to 39</c:v>
                </c:pt>
                <c:pt idx="6">
                  <c:v>40 to 44</c:v>
                </c:pt>
                <c:pt idx="7">
                  <c:v>45 to 49</c:v>
                </c:pt>
                <c:pt idx="8">
                  <c:v>50 to 54</c:v>
                </c:pt>
                <c:pt idx="9">
                  <c:v>55 to 59</c:v>
                </c:pt>
                <c:pt idx="10">
                  <c:v>60 to 64</c:v>
                </c:pt>
                <c:pt idx="11">
                  <c:v> &gt; 64</c:v>
                </c:pt>
              </c:strCache>
            </c:strRef>
          </c:cat>
          <c:val>
            <c:numRef>
              <c:f>Foglio4!$P$11:$AA$11</c:f>
              <c:numCache>
                <c:formatCode>0.00%</c:formatCode>
                <c:ptCount val="12"/>
                <c:pt idx="0">
                  <c:v>1.8792576932111817E-3</c:v>
                </c:pt>
                <c:pt idx="1">
                  <c:v>0.27766032417195208</c:v>
                </c:pt>
                <c:pt idx="2">
                  <c:v>0.57199906037115333</c:v>
                </c:pt>
                <c:pt idx="3">
                  <c:v>0.72985670660089252</c:v>
                </c:pt>
                <c:pt idx="4">
                  <c:v>0.81865163260512086</c:v>
                </c:pt>
                <c:pt idx="5">
                  <c:v>0.88207657975099818</c:v>
                </c:pt>
                <c:pt idx="6">
                  <c:v>0.92741367159971788</c:v>
                </c:pt>
                <c:pt idx="7">
                  <c:v>0.96100540286586777</c:v>
                </c:pt>
                <c:pt idx="8">
                  <c:v>0.98238195912614501</c:v>
                </c:pt>
                <c:pt idx="9">
                  <c:v>0.99295278365045792</c:v>
                </c:pt>
                <c:pt idx="10">
                  <c:v>0.99741602067183444</c:v>
                </c:pt>
                <c:pt idx="11">
                  <c:v>0.99999999999999978</c:v>
                </c:pt>
              </c:numCache>
            </c:numRef>
          </c:val>
          <c:smooth val="0"/>
          <c:extLst>
            <c:ext xmlns:c16="http://schemas.microsoft.com/office/drawing/2014/chart" uri="{C3380CC4-5D6E-409C-BE32-E72D297353CC}">
              <c16:uniqueId val="{00000001-3DA1-46A6-9FA4-FF397C1E906F}"/>
            </c:ext>
          </c:extLst>
        </c:ser>
        <c:ser>
          <c:idx val="3"/>
          <c:order val="2"/>
          <c:tx>
            <c:strRef>
              <c:f>Foglio4!$O$13</c:f>
              <c:strCache>
                <c:ptCount val="1"/>
                <c:pt idx="0">
                  <c:v>Portugal</c:v>
                </c:pt>
              </c:strCache>
            </c:strRef>
          </c:tx>
          <c:spPr>
            <a:ln w="28575" cap="rnd">
              <a:solidFill>
                <a:schemeClr val="accent4"/>
              </a:solidFill>
              <a:round/>
            </a:ln>
            <a:effectLst/>
          </c:spPr>
          <c:marker>
            <c:symbol val="none"/>
          </c:marker>
          <c:cat>
            <c:strRef>
              <c:f>Foglio4!$P$9:$AA$9</c:f>
              <c:strCache>
                <c:ptCount val="12"/>
                <c:pt idx="0">
                  <c:v>&lt;15</c:v>
                </c:pt>
                <c:pt idx="1">
                  <c:v>15 to 19</c:v>
                </c:pt>
                <c:pt idx="2">
                  <c:v>20 to 24</c:v>
                </c:pt>
                <c:pt idx="3">
                  <c:v>25 to 29</c:v>
                </c:pt>
                <c:pt idx="4">
                  <c:v>30 to 34</c:v>
                </c:pt>
                <c:pt idx="5">
                  <c:v>35 to 39</c:v>
                </c:pt>
                <c:pt idx="6">
                  <c:v>40 to 44</c:v>
                </c:pt>
                <c:pt idx="7">
                  <c:v>45 to 49</c:v>
                </c:pt>
                <c:pt idx="8">
                  <c:v>50 to 54</c:v>
                </c:pt>
                <c:pt idx="9">
                  <c:v>55 to 59</c:v>
                </c:pt>
                <c:pt idx="10">
                  <c:v>60 to 64</c:v>
                </c:pt>
                <c:pt idx="11">
                  <c:v> &gt; 64</c:v>
                </c:pt>
              </c:strCache>
            </c:strRef>
          </c:cat>
          <c:val>
            <c:numRef>
              <c:f>Foglio4!$P$13:$AA$13</c:f>
              <c:numCache>
                <c:formatCode>0.00%</c:formatCode>
                <c:ptCount val="12"/>
                <c:pt idx="0">
                  <c:v>0</c:v>
                </c:pt>
                <c:pt idx="1">
                  <c:v>0.11437403400309119</c:v>
                </c:pt>
                <c:pt idx="2">
                  <c:v>0.34157650695517777</c:v>
                </c:pt>
                <c:pt idx="3">
                  <c:v>0.57959814528593512</c:v>
                </c:pt>
                <c:pt idx="4">
                  <c:v>0.75425038639876352</c:v>
                </c:pt>
                <c:pt idx="5">
                  <c:v>0.87326120556414222</c:v>
                </c:pt>
                <c:pt idx="6">
                  <c:v>0.93663060278207111</c:v>
                </c:pt>
                <c:pt idx="7">
                  <c:v>0.96290571870170016</c:v>
                </c:pt>
                <c:pt idx="8">
                  <c:v>0.97836166924265844</c:v>
                </c:pt>
                <c:pt idx="9">
                  <c:v>0.99381761978361671</c:v>
                </c:pt>
                <c:pt idx="10">
                  <c:v>1</c:v>
                </c:pt>
                <c:pt idx="11">
                  <c:v>1</c:v>
                </c:pt>
              </c:numCache>
            </c:numRef>
          </c:val>
          <c:smooth val="0"/>
          <c:extLst>
            <c:ext xmlns:c16="http://schemas.microsoft.com/office/drawing/2014/chart" uri="{C3380CC4-5D6E-409C-BE32-E72D297353CC}">
              <c16:uniqueId val="{00000002-3DA1-46A6-9FA4-FF397C1E906F}"/>
            </c:ext>
          </c:extLst>
        </c:ser>
        <c:dLbls>
          <c:showLegendKey val="0"/>
          <c:showVal val="0"/>
          <c:showCatName val="0"/>
          <c:showSerName val="0"/>
          <c:showPercent val="0"/>
          <c:showBubbleSize val="0"/>
        </c:dLbls>
        <c:smooth val="0"/>
        <c:axId val="28302095"/>
        <c:axId val="28300655"/>
      </c:lineChart>
      <c:catAx>
        <c:axId val="28302095"/>
        <c:scaling>
          <c:orientation val="minMax"/>
        </c:scaling>
        <c:delete val="0"/>
        <c:axPos val="b"/>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28300655"/>
        <c:crosses val="autoZero"/>
        <c:auto val="1"/>
        <c:lblAlgn val="ctr"/>
        <c:lblOffset val="100"/>
        <c:noMultiLvlLbl val="0"/>
      </c:catAx>
      <c:valAx>
        <c:axId val="2830065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it-IT"/>
          </a:p>
        </c:txPr>
        <c:crossAx val="28302095"/>
        <c:crosses val="autoZero"/>
        <c:crossBetween val="between"/>
        <c:majorUnit val="0.1"/>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1" i="0" u="none" strike="noStrike" kern="1200" baseline="0">
              <a:solidFill>
                <a:schemeClr val="tx1"/>
              </a:solidFill>
              <a:latin typeface="+mn-lt"/>
              <a:ea typeface="+mn-ea"/>
              <a:cs typeface="+mn-cs"/>
            </a:defRPr>
          </a:pPr>
          <a:endParaRPr lang="it-IT"/>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it-IT"/>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40">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19050"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spPr>
      <a:ln w="9525" cap="flat" cmpd="sng" algn="ctr">
        <a:solidFill>
          <a:schemeClr val="tx1">
            <a:lumMod val="25000"/>
            <a:lumOff val="75000"/>
          </a:schemeClr>
        </a:solidFill>
        <a:round/>
      </a:ln>
    </cs:spPr>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32">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alpha val="54000"/>
          </a:schemeClr>
        </a:solidFill>
        <a:round/>
      </a:ln>
    </cs:spPr>
  </cs:gridlineMajor>
  <cs:gridlineMinor>
    <cs:lnRef idx="0"/>
    <cs:fillRef idx="0"/>
    <cs:effectRef idx="0"/>
    <cs:fontRef idx="minor">
      <a:schemeClr val="dk1"/>
    </cs:fontRef>
    <cs:spPr>
      <a:ln w="9525" cap="flat" cmpd="sng" algn="ctr">
        <a:solidFill>
          <a:schemeClr val="dk1">
            <a:lumMod val="15000"/>
            <a:lumOff val="85000"/>
            <a:alpha val="51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6.xml><?xml version="1.0" encoding="utf-8"?>
<cs:chartStyle xmlns:cs="http://schemas.microsoft.com/office/drawing/2012/chartStyle" xmlns:a="http://schemas.openxmlformats.org/drawingml/2006/main" id="232">
  <cs:axisTitle>
    <cs:lnRef idx="0"/>
    <cs:fillRef idx="0"/>
    <cs:effectRef idx="0"/>
    <cs:fontRef idx="minor">
      <a:schemeClr val="dk1">
        <a:lumMod val="65000"/>
        <a:lumOff val="35000"/>
      </a:schemeClr>
    </cs:fontRef>
    <cs:defRPr sz="900" b="1" kern="1200"/>
  </cs:axisTitle>
  <cs:categoryAxis>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900" kern="1200" cap="none" spc="0" normalizeH="0" baseline="0"/>
  </cs:categoryAxis>
  <cs:chartArea>
    <cs:lnRef idx="0"/>
    <cs:fillRef idx="0"/>
    <cs:effectRef idx="0"/>
    <cs:fontRef idx="minor">
      <a:schemeClr val="dk1"/>
    </cs:fontRef>
    <cs:spPr>
      <a:solidFill>
        <a:schemeClr val="lt1"/>
      </a:solidFill>
      <a:ln w="9525" cap="flat" cmpd="sng" algn="ctr">
        <a:solidFill>
          <a:schemeClr val="dk1">
            <a:lumMod val="15000"/>
            <a:lumOff val="85000"/>
          </a:schemeClr>
        </a:solidFill>
        <a:round/>
      </a:ln>
    </cs:spPr>
    <cs:defRPr sz="900" kern="1200"/>
  </cs:chartArea>
  <cs:dataLabel>
    <cs:lnRef idx="0"/>
    <cs:fillRef idx="0"/>
    <cs:effectRef idx="0"/>
    <cs:fontRef idx="minor">
      <a:schemeClr val="dk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lt1"/>
      </a:solidFill>
      <a:ln w="15875">
        <a:solidFill>
          <a:schemeClr val="ph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ln w="9525" cap="flat" cmpd="sng" algn="ctr">
        <a:solidFill>
          <a:schemeClr val="dk1">
            <a:lumMod val="15000"/>
            <a:lumOff val="85000"/>
          </a:schemeClr>
        </a:solidFill>
        <a:round/>
      </a:ln>
    </cs:spPr>
    <cs:defRPr sz="8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50000"/>
            <a:lumOff val="50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50000"/>
            <a:lumOff val="50000"/>
          </a:schemeClr>
        </a:solidFill>
        <a:round/>
      </a:ln>
    </cs:spPr>
  </cs:errorBar>
  <cs:floor>
    <cs:lnRef idx="0"/>
    <cs:fillRef idx="0"/>
    <cs:effectRef idx="0"/>
    <cs:fontRef idx="minor">
      <a:schemeClr val="dk1"/>
    </cs:fontRef>
    <cs:spPr>
      <a:pattFill prst="ltDnDiag">
        <a:fgClr>
          <a:schemeClr val="dk1">
            <a:lumMod val="15000"/>
            <a:lumOff val="85000"/>
          </a:schemeClr>
        </a:fgClr>
        <a:bgClr>
          <a:schemeClr val="lt1"/>
        </a:bgClr>
      </a:pattFill>
    </cs:spPr>
  </cs:floor>
  <cs:gridlineMajor>
    <cs:lnRef idx="0"/>
    <cs:fillRef idx="0"/>
    <cs:effectRef idx="0"/>
    <cs:fontRef idx="minor">
      <a:schemeClr val="dk1"/>
    </cs:fontRef>
    <cs:spPr>
      <a:ln w="9525" cap="flat" cmpd="sng" algn="ctr">
        <a:solidFill>
          <a:schemeClr val="dk1">
            <a:lumMod val="15000"/>
            <a:lumOff val="85000"/>
            <a:alpha val="54000"/>
          </a:schemeClr>
        </a:solidFill>
        <a:round/>
      </a:ln>
    </cs:spPr>
  </cs:gridlineMajor>
  <cs:gridlineMinor>
    <cs:lnRef idx="0"/>
    <cs:fillRef idx="0"/>
    <cs:effectRef idx="0"/>
    <cs:fontRef idx="minor">
      <a:schemeClr val="dk1"/>
    </cs:fontRef>
    <cs:spPr>
      <a:ln w="9525" cap="flat" cmpd="sng" algn="ctr">
        <a:solidFill>
          <a:schemeClr val="dk1">
            <a:lumMod val="15000"/>
            <a:lumOff val="85000"/>
            <a:alpha val="51000"/>
          </a:schemeClr>
        </a:solidFill>
        <a:round/>
      </a:ln>
    </cs:spPr>
  </cs:gridlineMinor>
  <cs:hiLoLine>
    <cs:lnRef idx="0"/>
    <cs:fillRef idx="0"/>
    <cs:effectRef idx="0"/>
    <cs:fontRef idx="minor">
      <a:schemeClr val="dk1"/>
    </cs:fontRef>
    <cs:spPr>
      <a:ln w="9525" cap="flat" cmpd="sng" algn="ctr">
        <a:solidFill>
          <a:schemeClr val="dk1">
            <a:lumMod val="35000"/>
            <a:lumOff val="65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defRPr sz="900" kern="1200"/>
  </cs:legend>
  <cs:plotArea>
    <cs:lnRef idx="0"/>
    <cs:fillRef idx="0"/>
    <cs:effectRef idx="0"/>
    <cs:fontRef idx="minor">
      <a:schemeClr val="dk1"/>
    </cs:fontRef>
    <cs:spPr>
      <a:pattFill prst="ltDnDiag">
        <a:fgClr>
          <a:schemeClr val="dk1">
            <a:lumMod val="15000"/>
            <a:lumOff val="85000"/>
          </a:schemeClr>
        </a:fgClr>
        <a:bgClr>
          <a:schemeClr val="lt1"/>
        </a:bgClr>
      </a:pattFill>
    </cs:spPr>
  </cs:plotArea>
  <cs:plotArea3D>
    <cs:lnRef idx="0"/>
    <cs:fillRef idx="0"/>
    <cs:effectRef idx="0"/>
    <cs:fontRef idx="minor">
      <a:schemeClr val="dk1"/>
    </cs:fontRef>
    <cs:spPr>
      <a:solidFill>
        <a:schemeClr val="lt1"/>
      </a:solidFill>
    </cs:spPr>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ajor">
      <a:schemeClr val="dk1">
        <a:lumMod val="50000"/>
        <a:lumOff val="50000"/>
      </a:schemeClr>
    </cs:fontRef>
    <cs:defRPr sz="1600" b="1" kern="1200" cap="none" spc="0" normalizeH="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50000"/>
            <a:lumOff val="50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spPr>
      <a:pattFill prst="ltDnDiag">
        <a:fgClr>
          <a:schemeClr val="dk1">
            <a:lumMod val="15000"/>
            <a:lumOff val="85000"/>
          </a:schemeClr>
        </a:fgClr>
        <a:bgClr>
          <a:schemeClr val="lt1"/>
        </a:bgClr>
      </a:pattFill>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0.09696</cdr:x>
      <cdr:y>0.48588</cdr:y>
    </cdr:from>
    <cdr:to>
      <cdr:x>0.48742</cdr:x>
      <cdr:y>0.48588</cdr:y>
    </cdr:to>
    <cdr:cxnSp macro="">
      <cdr:nvCxnSpPr>
        <cdr:cNvPr id="2" name="Connettore diritto 1">
          <a:extLst xmlns:a="http://schemas.openxmlformats.org/drawingml/2006/main">
            <a:ext uri="{FF2B5EF4-FFF2-40B4-BE49-F238E27FC236}">
              <a16:creationId xmlns:a16="http://schemas.microsoft.com/office/drawing/2014/main" id="{A28C293A-4209-2181-B380-D6A18F5B9C70}"/>
            </a:ext>
          </a:extLst>
        </cdr:cNvPr>
        <cdr:cNvCxnSpPr>
          <a:cxnSpLocks xmlns:a="http://schemas.openxmlformats.org/drawingml/2006/main"/>
        </cdr:cNvCxnSpPr>
      </cdr:nvCxnSpPr>
      <cdr:spPr>
        <a:xfrm xmlns:a="http://schemas.openxmlformats.org/drawingml/2006/main">
          <a:off x="544527" y="1724612"/>
          <a:ext cx="2192802" cy="0"/>
        </a:xfrm>
        <a:prstGeom xmlns:a="http://schemas.openxmlformats.org/drawingml/2006/main" prst="line">
          <a:avLst/>
        </a:prstGeom>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cxnSp>
  </cdr:relSizeAnchor>
  <cdr:relSizeAnchor xmlns:cdr="http://schemas.openxmlformats.org/drawingml/2006/chartDrawing">
    <cdr:from>
      <cdr:x>1</cdr:x>
      <cdr:y>0.47535</cdr:y>
    </cdr:from>
    <cdr:to>
      <cdr:x>1</cdr:x>
      <cdr:y>1</cdr:y>
    </cdr:to>
    <cdr:cxnSp macro="">
      <cdr:nvCxnSpPr>
        <cdr:cNvPr id="4" name="Connettore diritto 3">
          <a:extLst xmlns:a="http://schemas.openxmlformats.org/drawingml/2006/main">
            <a:ext uri="{FF2B5EF4-FFF2-40B4-BE49-F238E27FC236}">
              <a16:creationId xmlns:a16="http://schemas.microsoft.com/office/drawing/2014/main" id="{98BBA58A-1E2A-432B-620D-B8E6F7037019}"/>
            </a:ext>
          </a:extLst>
        </cdr:cNvPr>
        <cdr:cNvCxnSpPr>
          <a:cxnSpLocks xmlns:a="http://schemas.openxmlformats.org/drawingml/2006/main"/>
        </cdr:cNvCxnSpPr>
      </cdr:nvCxnSpPr>
      <cdr:spPr>
        <a:xfrm xmlns:a="http://schemas.openxmlformats.org/drawingml/2006/main">
          <a:off x="8231238" y="3256115"/>
          <a:ext cx="0" cy="1936955"/>
        </a:xfrm>
        <a:prstGeom xmlns:a="http://schemas.openxmlformats.org/drawingml/2006/main" prst="line">
          <a:avLst/>
        </a:prstGeom>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cxnSp>
  </cdr:relSizeAnchor>
  <cdr:relSizeAnchor xmlns:cdr="http://schemas.openxmlformats.org/drawingml/2006/chartDrawing">
    <cdr:from>
      <cdr:x>1</cdr:x>
      <cdr:y>0.47535</cdr:y>
    </cdr:from>
    <cdr:to>
      <cdr:x>1</cdr:x>
      <cdr:y>1</cdr:y>
    </cdr:to>
    <cdr:cxnSp macro="">
      <cdr:nvCxnSpPr>
        <cdr:cNvPr id="5" name="Connettore diritto 4">
          <a:extLst xmlns:a="http://schemas.openxmlformats.org/drawingml/2006/main">
            <a:ext uri="{FF2B5EF4-FFF2-40B4-BE49-F238E27FC236}">
              <a16:creationId xmlns:a16="http://schemas.microsoft.com/office/drawing/2014/main" id="{98BBA58A-1E2A-432B-620D-B8E6F7037019}"/>
            </a:ext>
          </a:extLst>
        </cdr:cNvPr>
        <cdr:cNvCxnSpPr>
          <a:cxnSpLocks xmlns:a="http://schemas.openxmlformats.org/drawingml/2006/main"/>
        </cdr:cNvCxnSpPr>
      </cdr:nvCxnSpPr>
      <cdr:spPr>
        <a:xfrm xmlns:a="http://schemas.openxmlformats.org/drawingml/2006/main">
          <a:off x="8231238" y="3256115"/>
          <a:ext cx="0" cy="1936955"/>
        </a:xfrm>
        <a:prstGeom xmlns:a="http://schemas.openxmlformats.org/drawingml/2006/main" prst="line">
          <a:avLst/>
        </a:prstGeom>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cxnSp>
  </cdr:relSizeAnchor>
  <cdr:relSizeAnchor xmlns:cdr="http://schemas.openxmlformats.org/drawingml/2006/chartDrawing">
    <cdr:from>
      <cdr:x>0.38398</cdr:x>
      <cdr:y>0.48588</cdr:y>
    </cdr:from>
    <cdr:to>
      <cdr:x>0.38398</cdr:x>
      <cdr:y>0.79646</cdr:y>
    </cdr:to>
    <cdr:cxnSp macro="">
      <cdr:nvCxnSpPr>
        <cdr:cNvPr id="8" name="Connettore diritto 7">
          <a:extLst xmlns:a="http://schemas.openxmlformats.org/drawingml/2006/main">
            <a:ext uri="{FF2B5EF4-FFF2-40B4-BE49-F238E27FC236}">
              <a16:creationId xmlns:a16="http://schemas.microsoft.com/office/drawing/2014/main" id="{23EA2FAE-1F8E-3BEF-7912-8C236207481D}"/>
            </a:ext>
          </a:extLst>
        </cdr:cNvPr>
        <cdr:cNvCxnSpPr/>
      </cdr:nvCxnSpPr>
      <cdr:spPr>
        <a:xfrm xmlns:a="http://schemas.openxmlformats.org/drawingml/2006/main">
          <a:off x="2156415" y="1724612"/>
          <a:ext cx="0" cy="1102382"/>
        </a:xfrm>
        <a:prstGeom xmlns:a="http://schemas.openxmlformats.org/drawingml/2006/main" prst="line">
          <a:avLst/>
        </a:prstGeom>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cxnSp>
  </cdr:relSizeAnchor>
  <cdr:relSizeAnchor xmlns:cdr="http://schemas.openxmlformats.org/drawingml/2006/chartDrawing">
    <cdr:from>
      <cdr:x>0.43294</cdr:x>
      <cdr:y>0.48588</cdr:y>
    </cdr:from>
    <cdr:to>
      <cdr:x>0.43294</cdr:x>
      <cdr:y>0.79646</cdr:y>
    </cdr:to>
    <cdr:cxnSp macro="">
      <cdr:nvCxnSpPr>
        <cdr:cNvPr id="11" name="Connettore diritto 10">
          <a:extLst xmlns:a="http://schemas.openxmlformats.org/drawingml/2006/main">
            <a:ext uri="{FF2B5EF4-FFF2-40B4-BE49-F238E27FC236}">
              <a16:creationId xmlns:a16="http://schemas.microsoft.com/office/drawing/2014/main" id="{693F625E-1012-9386-D918-60FE8F5670D6}"/>
            </a:ext>
          </a:extLst>
        </cdr:cNvPr>
        <cdr:cNvCxnSpPr/>
      </cdr:nvCxnSpPr>
      <cdr:spPr>
        <a:xfrm xmlns:a="http://schemas.openxmlformats.org/drawingml/2006/main">
          <a:off x="2431389" y="1724598"/>
          <a:ext cx="0" cy="1102382"/>
        </a:xfrm>
        <a:prstGeom xmlns:a="http://schemas.openxmlformats.org/drawingml/2006/main" prst="line">
          <a:avLst/>
        </a:prstGeom>
      </cdr:spPr>
      <cdr:style>
        <a:lnRef xmlns:a="http://schemas.openxmlformats.org/drawingml/2006/main" idx="2">
          <a:schemeClr val="dk1"/>
        </a:lnRef>
        <a:fillRef xmlns:a="http://schemas.openxmlformats.org/drawingml/2006/main" idx="0">
          <a:schemeClr val="dk1"/>
        </a:fillRef>
        <a:effectRef xmlns:a="http://schemas.openxmlformats.org/drawingml/2006/main" idx="1">
          <a:schemeClr val="dk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0B5720-7EED-4C9E-A3B6-CB41AC641988}" type="datetimeFigureOut">
              <a:rPr lang="it-IT" smtClean="0"/>
              <a:t>20/10/2024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DF2D49D-E042-4E03-A9E2-4010E02E168D}" type="slidenum">
              <a:rPr lang="it-IT" smtClean="0"/>
              <a:t>‹N›</a:t>
            </a:fld>
            <a:endParaRPr lang="it-IT"/>
          </a:p>
        </p:txBody>
      </p:sp>
    </p:spTree>
    <p:extLst>
      <p:ext uri="{BB962C8B-B14F-4D97-AF65-F5344CB8AC3E}">
        <p14:creationId xmlns:p14="http://schemas.microsoft.com/office/powerpoint/2010/main" val="22994362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DF2D49D-E042-4E03-A9E2-4010E02E168D}" type="slidenum">
              <a:rPr lang="it-IT" smtClean="0"/>
              <a:t>8</a:t>
            </a:fld>
            <a:endParaRPr lang="it-IT"/>
          </a:p>
        </p:txBody>
      </p:sp>
    </p:spTree>
    <p:extLst>
      <p:ext uri="{BB962C8B-B14F-4D97-AF65-F5344CB8AC3E}">
        <p14:creationId xmlns:p14="http://schemas.microsoft.com/office/powerpoint/2010/main" val="21377612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DF2D49D-E042-4E03-A9E2-4010E02E168D}" type="slidenum">
              <a:rPr lang="it-IT" smtClean="0"/>
              <a:t>9</a:t>
            </a:fld>
            <a:endParaRPr lang="it-IT"/>
          </a:p>
        </p:txBody>
      </p:sp>
    </p:spTree>
    <p:extLst>
      <p:ext uri="{BB962C8B-B14F-4D97-AF65-F5344CB8AC3E}">
        <p14:creationId xmlns:p14="http://schemas.microsoft.com/office/powerpoint/2010/main" val="1150798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DF2D49D-E042-4E03-A9E2-4010E02E168D}" type="slidenum">
              <a:rPr lang="it-IT" smtClean="0"/>
              <a:t>16</a:t>
            </a:fld>
            <a:endParaRPr lang="it-IT"/>
          </a:p>
        </p:txBody>
      </p:sp>
    </p:spTree>
    <p:extLst>
      <p:ext uri="{BB962C8B-B14F-4D97-AF65-F5344CB8AC3E}">
        <p14:creationId xmlns:p14="http://schemas.microsoft.com/office/powerpoint/2010/main" val="2287294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3A67012-4E15-4EC7-87C8-E498A2469CB2}" type="datetimeFigureOut">
              <a:rPr lang="it-IT" smtClean="0"/>
              <a:t>20/10/2024</a:t>
            </a:fld>
            <a:endParaRPr lang="it-IT"/>
          </a:p>
        </p:txBody>
      </p:sp>
      <p:sp>
        <p:nvSpPr>
          <p:cNvPr id="5" name="Footer Placeholder 4"/>
          <p:cNvSpPr>
            <a:spLocks noGrp="1"/>
          </p:cNvSpPr>
          <p:nvPr>
            <p:ph type="ftr" sz="quarter" idx="11"/>
          </p:nvPr>
        </p:nvSpPr>
        <p:spPr/>
        <p:txBody>
          <a:bodyPr/>
          <a:lstStyle/>
          <a:p>
            <a:endParaRPr lang="it-IT"/>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34351483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3A67012-4E15-4EC7-87C8-E498A2469CB2}" type="datetimeFigureOut">
              <a:rPr lang="it-IT" smtClean="0"/>
              <a:t>20/10/2024</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4095692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3A67012-4E15-4EC7-87C8-E498A2469CB2}" type="datetimeFigureOut">
              <a:rPr lang="it-IT" smtClean="0"/>
              <a:t>20/10/2024</a:t>
            </a:fld>
            <a:endParaRPr lang="it-IT"/>
          </a:p>
        </p:txBody>
      </p:sp>
      <p:sp>
        <p:nvSpPr>
          <p:cNvPr id="5" name="Footer Placeholder 4"/>
          <p:cNvSpPr>
            <a:spLocks noGrp="1"/>
          </p:cNvSpPr>
          <p:nvPr>
            <p:ph type="ftr" sz="quarter" idx="11"/>
          </p:nvPr>
        </p:nvSpPr>
        <p:spPr/>
        <p:txBody>
          <a:bodyPr/>
          <a:lstStyle/>
          <a:p>
            <a:endParaRPr lang="it-IT"/>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43212C4-86A4-4882-ACAF-BD8E8D74EC3F}" type="slidenum">
              <a:rPr lang="it-IT" smtClean="0"/>
              <a:t>‹N›</a:t>
            </a:fld>
            <a:endParaRPr lang="it-IT"/>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6614908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23A67012-4E15-4EC7-87C8-E498A2469CB2}" type="datetimeFigureOut">
              <a:rPr lang="it-IT" smtClean="0"/>
              <a:t>20/10/2024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2337555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23A67012-4E15-4EC7-87C8-E498A2469CB2}" type="datetimeFigureOut">
              <a:rPr lang="it-IT" smtClean="0"/>
              <a:t>20/10/2024</a:t>
            </a:fld>
            <a:endParaRPr lang="it-IT"/>
          </a:p>
        </p:txBody>
      </p:sp>
      <p:sp>
        <p:nvSpPr>
          <p:cNvPr id="6" name="Footer Placeholder 5"/>
          <p:cNvSpPr>
            <a:spLocks noGrp="1"/>
          </p:cNvSpPr>
          <p:nvPr>
            <p:ph type="ftr" sz="quarter" idx="11"/>
          </p:nvPr>
        </p:nvSpPr>
        <p:spPr/>
        <p:txBody>
          <a:bodyPr/>
          <a:lstStyle/>
          <a:p>
            <a:endParaRPr lang="it-IT"/>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43212C4-86A4-4882-ACAF-BD8E8D74EC3F}" type="slidenum">
              <a:rPr lang="it-IT" smtClean="0"/>
              <a:t>‹N›</a:t>
            </a:fld>
            <a:endParaRPr lang="it-IT"/>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0186281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Fare clic per modificare gli stili del testo dello schema</a:t>
            </a:r>
          </a:p>
        </p:txBody>
      </p:sp>
      <p:sp>
        <p:nvSpPr>
          <p:cNvPr id="5" name="Date Placeholder 4"/>
          <p:cNvSpPr>
            <a:spLocks noGrp="1"/>
          </p:cNvSpPr>
          <p:nvPr>
            <p:ph type="dt" sz="half" idx="10"/>
          </p:nvPr>
        </p:nvSpPr>
        <p:spPr/>
        <p:txBody>
          <a:bodyPr/>
          <a:lstStyle/>
          <a:p>
            <a:fld id="{23A67012-4E15-4EC7-87C8-E498A2469CB2}" type="datetimeFigureOut">
              <a:rPr lang="it-IT" smtClean="0"/>
              <a:t>20/10/2024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40655940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3A67012-4E15-4EC7-87C8-E498A2469CB2}" type="datetimeFigureOut">
              <a:rPr lang="it-IT" smtClean="0"/>
              <a:t>20/10/2024</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907890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3A67012-4E15-4EC7-87C8-E498A2469CB2}" type="datetimeFigureOut">
              <a:rPr lang="it-IT" smtClean="0"/>
              <a:t>20/10/2024</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255702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3A67012-4E15-4EC7-87C8-E498A2469CB2}" type="datetimeFigureOut">
              <a:rPr lang="it-IT" smtClean="0"/>
              <a:t>20/10/2024</a:t>
            </a:fld>
            <a:endParaRPr lang="it-IT"/>
          </a:p>
        </p:txBody>
      </p:sp>
      <p:sp>
        <p:nvSpPr>
          <p:cNvPr id="5" name="Footer Placeholder 4"/>
          <p:cNvSpPr>
            <a:spLocks noGrp="1"/>
          </p:cNvSpPr>
          <p:nvPr>
            <p:ph type="ftr" sz="quarter" idx="11"/>
          </p:nvPr>
        </p:nvSpPr>
        <p:spPr/>
        <p:txBody>
          <a:bodyPr/>
          <a:lstStyle/>
          <a:p>
            <a:endParaRPr lang="it-IT"/>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2366500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3A67012-4E15-4EC7-87C8-E498A2469CB2}" type="datetimeFigureOut">
              <a:rPr lang="it-IT" smtClean="0"/>
              <a:t>20/10/2024</a:t>
            </a:fld>
            <a:endParaRPr lang="it-IT"/>
          </a:p>
        </p:txBody>
      </p:sp>
      <p:sp>
        <p:nvSpPr>
          <p:cNvPr id="5" name="Footer Placeholder 4"/>
          <p:cNvSpPr>
            <a:spLocks noGrp="1"/>
          </p:cNvSpPr>
          <p:nvPr>
            <p:ph type="ftr" sz="quarter" idx="11"/>
          </p:nvPr>
        </p:nvSpPr>
        <p:spPr/>
        <p:txBody>
          <a:bodyPr/>
          <a:lstStyle/>
          <a:p>
            <a:endParaRPr lang="it-IT"/>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33428667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3A67012-4E15-4EC7-87C8-E498A2469CB2}" type="datetimeFigureOut">
              <a:rPr lang="it-IT" smtClean="0"/>
              <a:t>20/10/2024</a:t>
            </a:fld>
            <a:endParaRPr lang="it-IT"/>
          </a:p>
        </p:txBody>
      </p:sp>
      <p:sp>
        <p:nvSpPr>
          <p:cNvPr id="6" name="Footer Placeholder 5"/>
          <p:cNvSpPr>
            <a:spLocks noGrp="1"/>
          </p:cNvSpPr>
          <p:nvPr>
            <p:ph type="ftr" sz="quarter" idx="11"/>
          </p:nvPr>
        </p:nvSpPr>
        <p:spPr/>
        <p:txBody>
          <a:bodyPr/>
          <a:lstStyle/>
          <a:p>
            <a:endParaRPr lang="it-IT"/>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3557259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23A67012-4E15-4EC7-87C8-E498A2469CB2}" type="datetimeFigureOut">
              <a:rPr lang="it-IT" smtClean="0"/>
              <a:t>20/10/2024</a:t>
            </a:fld>
            <a:endParaRPr lang="it-IT"/>
          </a:p>
        </p:txBody>
      </p:sp>
      <p:sp>
        <p:nvSpPr>
          <p:cNvPr id="8" name="Footer Placeholder 7"/>
          <p:cNvSpPr>
            <a:spLocks noGrp="1"/>
          </p:cNvSpPr>
          <p:nvPr>
            <p:ph type="ftr" sz="quarter" idx="11"/>
          </p:nvPr>
        </p:nvSpPr>
        <p:spPr/>
        <p:txBody>
          <a:bodyPr/>
          <a:lstStyle/>
          <a:p>
            <a:endParaRPr lang="it-IT"/>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34824570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23A67012-4E15-4EC7-87C8-E498A2469CB2}" type="datetimeFigureOut">
              <a:rPr lang="it-IT" smtClean="0"/>
              <a:t>20/10/2024</a:t>
            </a:fld>
            <a:endParaRPr lang="it-IT"/>
          </a:p>
        </p:txBody>
      </p:sp>
      <p:sp>
        <p:nvSpPr>
          <p:cNvPr id="4" name="Footer Placeholder 3"/>
          <p:cNvSpPr>
            <a:spLocks noGrp="1"/>
          </p:cNvSpPr>
          <p:nvPr>
            <p:ph type="ftr" sz="quarter" idx="11"/>
          </p:nvPr>
        </p:nvSpPr>
        <p:spPr/>
        <p:txBody>
          <a:bodyPr/>
          <a:lstStyle/>
          <a:p>
            <a:endParaRPr lang="it-IT"/>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34529230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A67012-4E15-4EC7-87C8-E498A2469CB2}" type="datetimeFigureOut">
              <a:rPr lang="it-IT" smtClean="0"/>
              <a:t>20/10/2024</a:t>
            </a:fld>
            <a:endParaRPr lang="it-IT"/>
          </a:p>
        </p:txBody>
      </p:sp>
      <p:sp>
        <p:nvSpPr>
          <p:cNvPr id="3" name="Footer Placeholder 2"/>
          <p:cNvSpPr>
            <a:spLocks noGrp="1"/>
          </p:cNvSpPr>
          <p:nvPr>
            <p:ph type="ftr" sz="quarter" idx="11"/>
          </p:nvPr>
        </p:nvSpPr>
        <p:spPr/>
        <p:txBody>
          <a:bodyPr/>
          <a:lstStyle/>
          <a:p>
            <a:endParaRPr lang="it-IT"/>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669434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3A67012-4E15-4EC7-87C8-E498A2469CB2}" type="datetimeFigureOut">
              <a:rPr lang="it-IT" smtClean="0"/>
              <a:t>20/10/2024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4049016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3A67012-4E15-4EC7-87C8-E498A2469CB2}" type="datetimeFigureOut">
              <a:rPr lang="it-IT" smtClean="0"/>
              <a:t>20/10/2024</a:t>
            </a:fld>
            <a:endParaRPr lang="it-IT"/>
          </a:p>
        </p:txBody>
      </p:sp>
      <p:sp>
        <p:nvSpPr>
          <p:cNvPr id="6" name="Footer Placeholder 5"/>
          <p:cNvSpPr>
            <a:spLocks noGrp="1"/>
          </p:cNvSpPr>
          <p:nvPr>
            <p:ph type="ftr" sz="quarter" idx="11"/>
          </p:nvPr>
        </p:nvSpPr>
        <p:spPr/>
        <p:txBody>
          <a:bodyPr/>
          <a:lstStyle/>
          <a:p>
            <a:endParaRPr lang="it-IT"/>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E43212C4-86A4-4882-ACAF-BD8E8D74EC3F}" type="slidenum">
              <a:rPr lang="it-IT" smtClean="0"/>
              <a:t>‹N›</a:t>
            </a:fld>
            <a:endParaRPr lang="it-IT"/>
          </a:p>
        </p:txBody>
      </p:sp>
    </p:spTree>
    <p:extLst>
      <p:ext uri="{BB962C8B-B14F-4D97-AF65-F5344CB8AC3E}">
        <p14:creationId xmlns:p14="http://schemas.microsoft.com/office/powerpoint/2010/main" val="4080960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3A67012-4E15-4EC7-87C8-E498A2469CB2}" type="datetimeFigureOut">
              <a:rPr lang="it-IT" smtClean="0"/>
              <a:t>20/10/2024</a:t>
            </a:fld>
            <a:endParaRPr lang="it-IT"/>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E43212C4-86A4-4882-ACAF-BD8E8D74EC3F}" type="slidenum">
              <a:rPr lang="it-IT" smtClean="0"/>
              <a:t>‹N›</a:t>
            </a:fld>
            <a:endParaRPr lang="it-IT"/>
          </a:p>
        </p:txBody>
      </p:sp>
    </p:spTree>
    <p:extLst>
      <p:ext uri="{BB962C8B-B14F-4D97-AF65-F5344CB8AC3E}">
        <p14:creationId xmlns:p14="http://schemas.microsoft.com/office/powerpoint/2010/main" val="387967190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mailto:prof.carla.rossi@gmail.com"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drive.google.com/file/d/1dXxfXzKHqm9DyU_8ZldIaXPglMIWUmlK/view"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chart" Target="../charts/char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5EB6CB-5561-DFC6-821D-6B67902FC631}"/>
              </a:ext>
            </a:extLst>
          </p:cNvPr>
          <p:cNvSpPr>
            <a:spLocks noGrp="1"/>
          </p:cNvSpPr>
          <p:nvPr>
            <p:ph type="ctrTitle"/>
          </p:nvPr>
        </p:nvSpPr>
        <p:spPr>
          <a:xfrm>
            <a:off x="2343406" y="1144756"/>
            <a:ext cx="8915399" cy="2262781"/>
          </a:xfrm>
        </p:spPr>
        <p:txBody>
          <a:bodyPr>
            <a:noAutofit/>
          </a:bodyPr>
          <a:lstStyle/>
          <a:p>
            <a:r>
              <a:rPr lang="en-US" sz="4000" dirty="0" err="1"/>
              <a:t>Leximetric</a:t>
            </a:r>
            <a:r>
              <a:rPr lang="en-US" sz="4000" dirty="0"/>
              <a:t> analysis of drug laws and evaluation of outcomes: cross-country analyses approach</a:t>
            </a:r>
            <a:endParaRPr lang="it-IT" sz="4000" dirty="0"/>
          </a:p>
        </p:txBody>
      </p:sp>
      <p:sp>
        <p:nvSpPr>
          <p:cNvPr id="3" name="Sottotitolo 2">
            <a:extLst>
              <a:ext uri="{FF2B5EF4-FFF2-40B4-BE49-F238E27FC236}">
                <a16:creationId xmlns:a16="http://schemas.microsoft.com/office/drawing/2014/main" id="{F83015D4-9F62-627E-7ACD-263E8EFD3796}"/>
              </a:ext>
            </a:extLst>
          </p:cNvPr>
          <p:cNvSpPr>
            <a:spLocks noGrp="1"/>
          </p:cNvSpPr>
          <p:nvPr>
            <p:ph type="subTitle" idx="1"/>
          </p:nvPr>
        </p:nvSpPr>
        <p:spPr>
          <a:xfrm>
            <a:off x="2458064" y="3835988"/>
            <a:ext cx="8209935" cy="1421812"/>
          </a:xfrm>
        </p:spPr>
        <p:txBody>
          <a:bodyPr>
            <a:normAutofit fontScale="92500" lnSpcReduction="10000"/>
          </a:bodyPr>
          <a:lstStyle/>
          <a:p>
            <a:r>
              <a:rPr lang="it-IT" dirty="0"/>
              <a:t>Carla Rossi, Centro Studi Statistici e Sociali, </a:t>
            </a:r>
            <a:r>
              <a:rPr lang="it-IT" dirty="0">
                <a:hlinkClick r:id="rId2"/>
              </a:rPr>
              <a:t>prof.carla.rossi@gmail.com</a:t>
            </a:r>
            <a:endParaRPr lang="it-IT" dirty="0"/>
          </a:p>
          <a:p>
            <a:r>
              <a:rPr lang="it-IT" dirty="0"/>
              <a:t>Francesca de Marinis, magistrate</a:t>
            </a:r>
          </a:p>
          <a:p>
            <a:r>
              <a:rPr lang="it-IT" dirty="0"/>
              <a:t>Simone Borra, University of Rome ‘Tor Vergata’</a:t>
            </a:r>
          </a:p>
          <a:p>
            <a:r>
              <a:rPr lang="it-IT" dirty="0" err="1"/>
              <a:t>Italy</a:t>
            </a:r>
            <a:endParaRPr lang="it-IT" dirty="0"/>
          </a:p>
        </p:txBody>
      </p:sp>
      <p:pic>
        <p:nvPicPr>
          <p:cNvPr id="7" name="Immagine 6">
            <a:extLst>
              <a:ext uri="{FF2B5EF4-FFF2-40B4-BE49-F238E27FC236}">
                <a16:creationId xmlns:a16="http://schemas.microsoft.com/office/drawing/2014/main" id="{1F5647F0-3310-26D2-FA5E-AB5F01B359E0}"/>
              </a:ext>
            </a:extLst>
          </p:cNvPr>
          <p:cNvPicPr>
            <a:picLocks noChangeAspect="1"/>
          </p:cNvPicPr>
          <p:nvPr/>
        </p:nvPicPr>
        <p:blipFill>
          <a:blip r:embed="rId3"/>
          <a:stretch>
            <a:fillRect/>
          </a:stretch>
        </p:blipFill>
        <p:spPr>
          <a:xfrm>
            <a:off x="462117" y="263012"/>
            <a:ext cx="2615380" cy="881744"/>
          </a:xfrm>
          <a:prstGeom prst="rect">
            <a:avLst/>
          </a:prstGeom>
        </p:spPr>
      </p:pic>
      <p:sp>
        <p:nvSpPr>
          <p:cNvPr id="9" name="CasellaDiTesto 8">
            <a:extLst>
              <a:ext uri="{FF2B5EF4-FFF2-40B4-BE49-F238E27FC236}">
                <a16:creationId xmlns:a16="http://schemas.microsoft.com/office/drawing/2014/main" id="{A4BB912B-683D-D521-2D05-FAB3C979AACA}"/>
              </a:ext>
            </a:extLst>
          </p:cNvPr>
          <p:cNvSpPr txBox="1"/>
          <p:nvPr/>
        </p:nvSpPr>
        <p:spPr>
          <a:xfrm>
            <a:off x="8868697" y="150007"/>
            <a:ext cx="3038167" cy="646331"/>
          </a:xfrm>
          <a:prstGeom prst="rect">
            <a:avLst/>
          </a:prstGeom>
          <a:noFill/>
        </p:spPr>
        <p:txBody>
          <a:bodyPr wrap="square">
            <a:spAutoFit/>
          </a:bodyPr>
          <a:lstStyle/>
          <a:p>
            <a:pPr algn="ctr"/>
            <a:r>
              <a:rPr lang="it-IT" b="0" i="0" cap="all" dirty="0">
                <a:solidFill>
                  <a:srgbClr val="222222"/>
                </a:solidFill>
                <a:effectLst/>
                <a:latin typeface="BwModelica-ExtraBold"/>
              </a:rPr>
              <a:t>Wednesday, 23 </a:t>
            </a:r>
            <a:r>
              <a:rPr lang="it-IT" b="0" i="0" cap="all" dirty="0" err="1">
                <a:solidFill>
                  <a:srgbClr val="222222"/>
                </a:solidFill>
                <a:effectLst/>
                <a:latin typeface="BwModelica-ExtraBold"/>
              </a:rPr>
              <a:t>October</a:t>
            </a:r>
            <a:endParaRPr lang="it-IT" b="0" i="0" cap="all" dirty="0">
              <a:solidFill>
                <a:srgbClr val="222222"/>
              </a:solidFill>
              <a:effectLst/>
              <a:latin typeface="BwModelica-ExtraBold"/>
            </a:endParaRPr>
          </a:p>
          <a:p>
            <a:pPr algn="ctr"/>
            <a:endParaRPr lang="it-IT" b="0" i="0" cap="all" dirty="0">
              <a:solidFill>
                <a:srgbClr val="222222"/>
              </a:solidFill>
              <a:effectLst/>
              <a:latin typeface="BwModelica-ExtraBold"/>
            </a:endParaRPr>
          </a:p>
        </p:txBody>
      </p:sp>
    </p:spTree>
    <p:extLst>
      <p:ext uri="{BB962C8B-B14F-4D97-AF65-F5344CB8AC3E}">
        <p14:creationId xmlns:p14="http://schemas.microsoft.com/office/powerpoint/2010/main" val="23239915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B5350A-8398-94C3-71FB-DF891D6F008D}"/>
              </a:ext>
            </a:extLst>
          </p:cNvPr>
          <p:cNvSpPr>
            <a:spLocks noGrp="1"/>
          </p:cNvSpPr>
          <p:nvPr>
            <p:ph type="title"/>
          </p:nvPr>
        </p:nvSpPr>
        <p:spPr>
          <a:xfrm>
            <a:off x="838200" y="285135"/>
            <a:ext cx="11353800" cy="1058683"/>
          </a:xfrm>
        </p:spPr>
        <p:txBody>
          <a:bodyPr>
            <a:normAutofit/>
          </a:bodyPr>
          <a:lstStyle/>
          <a:p>
            <a:r>
              <a:rPr lang="en-US" sz="2400" b="1" dirty="0" err="1">
                <a:effectLst/>
                <a:latin typeface="+mn-lt"/>
                <a:ea typeface="Times New Roman" panose="02020603050405020304" pitchFamily="18" charset="0"/>
              </a:rPr>
              <a:t>Leximetric</a:t>
            </a:r>
            <a:r>
              <a:rPr lang="en-US" sz="2400" b="1" dirty="0">
                <a:effectLst/>
                <a:latin typeface="+mn-lt"/>
                <a:ea typeface="Times New Roman" panose="02020603050405020304" pitchFamily="18" charset="0"/>
              </a:rPr>
              <a:t> scores for consumers related to the law in action in the countries</a:t>
            </a:r>
            <a:endParaRPr lang="it-IT" sz="5400" dirty="0">
              <a:latin typeface="+mn-lt"/>
            </a:endParaRPr>
          </a:p>
        </p:txBody>
      </p:sp>
      <p:graphicFrame>
        <p:nvGraphicFramePr>
          <p:cNvPr id="10" name="Segnaposto contenuto 9">
            <a:extLst>
              <a:ext uri="{FF2B5EF4-FFF2-40B4-BE49-F238E27FC236}">
                <a16:creationId xmlns:a16="http://schemas.microsoft.com/office/drawing/2014/main" id="{16ADB4AD-DACD-4DCB-82B3-7883748C35F9}"/>
              </a:ext>
            </a:extLst>
          </p:cNvPr>
          <p:cNvGraphicFramePr>
            <a:graphicFrameLocks noGrp="1"/>
          </p:cNvGraphicFramePr>
          <p:nvPr>
            <p:ph sz="half" idx="2"/>
            <p:extLst>
              <p:ext uri="{D42A27DB-BD31-4B8C-83A1-F6EECF244321}">
                <p14:modId xmlns:p14="http://schemas.microsoft.com/office/powerpoint/2010/main" val="811404297"/>
              </p:ext>
            </p:extLst>
          </p:nvPr>
        </p:nvGraphicFramePr>
        <p:xfrm>
          <a:off x="6420465" y="1262399"/>
          <a:ext cx="5084148" cy="468494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Segnaposto contenuto 13">
            <a:extLst>
              <a:ext uri="{FF2B5EF4-FFF2-40B4-BE49-F238E27FC236}">
                <a16:creationId xmlns:a16="http://schemas.microsoft.com/office/drawing/2014/main" id="{CC589E0C-F8B1-4DA5-A06D-37AD0A7AD2D2}"/>
              </a:ext>
            </a:extLst>
          </p:cNvPr>
          <p:cNvGraphicFramePr>
            <a:graphicFrameLocks noGrp="1"/>
          </p:cNvGraphicFramePr>
          <p:nvPr>
            <p:ph sz="half" idx="1"/>
            <p:extLst>
              <p:ext uri="{D42A27DB-BD31-4B8C-83A1-F6EECF244321}">
                <p14:modId xmlns:p14="http://schemas.microsoft.com/office/powerpoint/2010/main" val="2640023537"/>
              </p:ext>
            </p:extLst>
          </p:nvPr>
        </p:nvGraphicFramePr>
        <p:xfrm>
          <a:off x="1337188" y="1262399"/>
          <a:ext cx="4916130" cy="4684941"/>
        </p:xfrm>
        <a:graphic>
          <a:graphicData uri="http://schemas.openxmlformats.org/drawingml/2006/chart">
            <c:chart xmlns:c="http://schemas.openxmlformats.org/drawingml/2006/chart" xmlns:r="http://schemas.openxmlformats.org/officeDocument/2006/relationships" r:id="rId3"/>
          </a:graphicData>
        </a:graphic>
      </p:graphicFrame>
      <p:sp>
        <p:nvSpPr>
          <p:cNvPr id="9" name="CasellaDiTesto 8">
            <a:extLst>
              <a:ext uri="{FF2B5EF4-FFF2-40B4-BE49-F238E27FC236}">
                <a16:creationId xmlns:a16="http://schemas.microsoft.com/office/drawing/2014/main" id="{3116F14B-2E0A-9FC2-C95F-30907B435119}"/>
              </a:ext>
            </a:extLst>
          </p:cNvPr>
          <p:cNvSpPr txBox="1"/>
          <p:nvPr/>
        </p:nvSpPr>
        <p:spPr>
          <a:xfrm>
            <a:off x="7424769" y="1433589"/>
            <a:ext cx="2577950" cy="338554"/>
          </a:xfrm>
          <a:prstGeom prst="rect">
            <a:avLst/>
          </a:prstGeom>
          <a:noFill/>
        </p:spPr>
        <p:txBody>
          <a:bodyPr wrap="none" rtlCol="0">
            <a:spAutoFit/>
          </a:bodyPr>
          <a:lstStyle/>
          <a:p>
            <a:r>
              <a:rPr lang="it-IT" sz="1600" b="1" dirty="0"/>
              <a:t>Consumers (hard </a:t>
            </a:r>
            <a:r>
              <a:rPr lang="it-IT" sz="1600" b="1" dirty="0" err="1"/>
              <a:t>drugs</a:t>
            </a:r>
            <a:r>
              <a:rPr lang="it-IT" sz="1600" b="1" dirty="0"/>
              <a:t>)</a:t>
            </a:r>
          </a:p>
        </p:txBody>
      </p:sp>
    </p:spTree>
    <p:extLst>
      <p:ext uri="{BB962C8B-B14F-4D97-AF65-F5344CB8AC3E}">
        <p14:creationId xmlns:p14="http://schemas.microsoft.com/office/powerpoint/2010/main" val="2187210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BC14C463-B008-3E2B-FDE5-6B782399A03E}"/>
              </a:ext>
            </a:extLst>
          </p:cNvPr>
          <p:cNvSpPr>
            <a:spLocks noGrp="1"/>
          </p:cNvSpPr>
          <p:nvPr>
            <p:ph type="title"/>
          </p:nvPr>
        </p:nvSpPr>
        <p:spPr>
          <a:xfrm>
            <a:off x="2092423" y="580741"/>
            <a:ext cx="8911687" cy="703177"/>
          </a:xfrm>
        </p:spPr>
        <p:txBody>
          <a:bodyPr/>
          <a:lstStyle/>
          <a:p>
            <a:r>
              <a:rPr lang="it-IT" b="1" dirty="0"/>
              <a:t>Output-</a:t>
            </a:r>
            <a:r>
              <a:rPr lang="it-IT" b="1" dirty="0" err="1"/>
              <a:t>driven</a:t>
            </a:r>
            <a:r>
              <a:rPr lang="it-IT" b="1" dirty="0"/>
              <a:t> </a:t>
            </a:r>
            <a:r>
              <a:rPr lang="it-IT" b="1" dirty="0" err="1"/>
              <a:t>indices</a:t>
            </a:r>
            <a:r>
              <a:rPr lang="it-IT" b="1" dirty="0"/>
              <a:t> (</a:t>
            </a:r>
            <a:r>
              <a:rPr lang="it-IT" b="1" dirty="0" err="1"/>
              <a:t>critical</a:t>
            </a:r>
            <a:r>
              <a:rPr lang="it-IT" b="1" dirty="0"/>
              <a:t> </a:t>
            </a:r>
            <a:r>
              <a:rPr lang="it-IT" b="1" dirty="0" err="1"/>
              <a:t>aspects</a:t>
            </a:r>
            <a:r>
              <a:rPr lang="it-IT" b="1" dirty="0"/>
              <a:t>) </a:t>
            </a:r>
          </a:p>
        </p:txBody>
      </p:sp>
      <p:sp>
        <p:nvSpPr>
          <p:cNvPr id="8" name="Segnaposto contenuto 7">
            <a:extLst>
              <a:ext uri="{FF2B5EF4-FFF2-40B4-BE49-F238E27FC236}">
                <a16:creationId xmlns:a16="http://schemas.microsoft.com/office/drawing/2014/main" id="{DE743FF0-94E0-BE10-1ADD-293DC986ACEA}"/>
              </a:ext>
            </a:extLst>
          </p:cNvPr>
          <p:cNvSpPr>
            <a:spLocks noGrp="1"/>
          </p:cNvSpPr>
          <p:nvPr>
            <p:ph idx="1"/>
          </p:nvPr>
        </p:nvSpPr>
        <p:spPr>
          <a:xfrm>
            <a:off x="2038606" y="1494503"/>
            <a:ext cx="8915400" cy="4542503"/>
          </a:xfrm>
        </p:spPr>
        <p:txBody>
          <a:bodyPr>
            <a:normAutofit fontScale="92500" lnSpcReduction="20000"/>
          </a:bodyPr>
          <a:lstStyle/>
          <a:p>
            <a:r>
              <a:rPr lang="en-US" sz="2400" dirty="0"/>
              <a:t>Monitoring methodologies are different in different countries. </a:t>
            </a:r>
          </a:p>
          <a:p>
            <a:r>
              <a:rPr lang="en-US" sz="2400" dirty="0"/>
              <a:t>Some differences depend directly on the type of law.</a:t>
            </a:r>
          </a:p>
          <a:p>
            <a:r>
              <a:rPr lang="en-US" sz="2400" dirty="0"/>
              <a:t>Others, involving estimates of prevalences and incidences of different populations of users, depend greatly on both the type of data being used and the methodologies.</a:t>
            </a:r>
          </a:p>
          <a:p>
            <a:r>
              <a:rPr lang="en-US" sz="2400" dirty="0"/>
              <a:t>In order to compare data from national reports, delivered under </a:t>
            </a:r>
            <a:r>
              <a:rPr lang="en-US" sz="2400" dirty="0" err="1"/>
              <a:t>Reitox</a:t>
            </a:r>
            <a:r>
              <a:rPr lang="en-US" sz="2400" dirty="0"/>
              <a:t> to past EMCDDA (presently EUDA), are considered. </a:t>
            </a:r>
          </a:p>
          <a:p>
            <a:r>
              <a:rPr lang="en-US" sz="2400" dirty="0"/>
              <a:t>In particular the </a:t>
            </a:r>
            <a:r>
              <a:rPr lang="it-IT" sz="2400" b="1" i="0" dirty="0">
                <a:solidFill>
                  <a:srgbClr val="353331"/>
                </a:solidFill>
                <a:effectLst/>
                <a:latin typeface="+mj-lt"/>
              </a:rPr>
              <a:t>Treatment demand data set</a:t>
            </a:r>
            <a:r>
              <a:rPr lang="it-IT" sz="2400" i="0" dirty="0">
                <a:solidFill>
                  <a:srgbClr val="353331"/>
                </a:solidFill>
                <a:effectLst/>
                <a:latin typeface="+mj-lt"/>
              </a:rPr>
              <a:t>, </a:t>
            </a:r>
            <a:r>
              <a:rPr lang="it-IT" sz="2400" i="0" dirty="0" err="1">
                <a:solidFill>
                  <a:srgbClr val="353331"/>
                </a:solidFill>
                <a:effectLst/>
                <a:latin typeface="+mj-lt"/>
              </a:rPr>
              <a:t>related</a:t>
            </a:r>
            <a:r>
              <a:rPr lang="it-IT" sz="2400" i="0" dirty="0">
                <a:solidFill>
                  <a:srgbClr val="353331"/>
                </a:solidFill>
                <a:effectLst/>
                <a:latin typeface="+mj-lt"/>
              </a:rPr>
              <a:t> to 2020, </a:t>
            </a:r>
            <a:r>
              <a:rPr lang="it-IT" sz="2400" i="0" dirty="0" err="1">
                <a:solidFill>
                  <a:srgbClr val="353331"/>
                </a:solidFill>
                <a:effectLst/>
                <a:latin typeface="+mj-lt"/>
              </a:rPr>
              <a:t>is</a:t>
            </a:r>
            <a:r>
              <a:rPr lang="it-IT" sz="2400" i="0" dirty="0">
                <a:solidFill>
                  <a:srgbClr val="353331"/>
                </a:solidFill>
                <a:effectLst/>
                <a:latin typeface="+mj-lt"/>
              </a:rPr>
              <a:t> </a:t>
            </a:r>
            <a:r>
              <a:rPr lang="it-IT" sz="2400" i="0" dirty="0" err="1">
                <a:solidFill>
                  <a:srgbClr val="353331"/>
                </a:solidFill>
                <a:effectLst/>
                <a:latin typeface="+mj-lt"/>
              </a:rPr>
              <a:t>considered</a:t>
            </a:r>
            <a:r>
              <a:rPr lang="it-IT" sz="2400" i="0" dirty="0">
                <a:solidFill>
                  <a:srgbClr val="353331"/>
                </a:solidFill>
                <a:effectLst/>
                <a:latin typeface="+mj-lt"/>
              </a:rPr>
              <a:t> to </a:t>
            </a:r>
            <a:r>
              <a:rPr lang="it-IT" sz="2400" i="0" dirty="0" err="1">
                <a:solidFill>
                  <a:srgbClr val="353331"/>
                </a:solidFill>
                <a:effectLst/>
                <a:latin typeface="+mj-lt"/>
              </a:rPr>
              <a:t>provide</a:t>
            </a:r>
            <a:r>
              <a:rPr lang="it-IT" sz="2400" i="0" dirty="0">
                <a:solidFill>
                  <a:srgbClr val="353331"/>
                </a:solidFill>
                <a:effectLst/>
                <a:latin typeface="+mj-lt"/>
              </a:rPr>
              <a:t> some </a:t>
            </a:r>
            <a:r>
              <a:rPr lang="it-IT" sz="2400" i="0" dirty="0" err="1">
                <a:solidFill>
                  <a:srgbClr val="353331"/>
                </a:solidFill>
                <a:effectLst/>
                <a:latin typeface="+mj-lt"/>
              </a:rPr>
              <a:t>examples</a:t>
            </a:r>
            <a:r>
              <a:rPr lang="it-IT" sz="2400" i="0" dirty="0">
                <a:solidFill>
                  <a:srgbClr val="353331"/>
                </a:solidFill>
                <a:effectLst/>
                <a:latin typeface="+mj-lt"/>
              </a:rPr>
              <a:t>.</a:t>
            </a:r>
          </a:p>
          <a:p>
            <a:r>
              <a:rPr lang="en-US" sz="2400" dirty="0"/>
              <a:t>Data collected under ESPAD international is also considered.</a:t>
            </a:r>
          </a:p>
          <a:p>
            <a:r>
              <a:rPr lang="en-US" sz="2400" dirty="0"/>
              <a:t>Just on ESPAD data, related to 2011, new indices, that quantitatively measure poly-drug use, are shown.</a:t>
            </a:r>
            <a:endParaRPr lang="it-IT" sz="2400" dirty="0"/>
          </a:p>
        </p:txBody>
      </p:sp>
    </p:spTree>
    <p:extLst>
      <p:ext uri="{BB962C8B-B14F-4D97-AF65-F5344CB8AC3E}">
        <p14:creationId xmlns:p14="http://schemas.microsoft.com/office/powerpoint/2010/main" val="1866189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wipe(down)">
                                      <p:cBhvr>
                                        <p:cTn id="7" dur="5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3" end="3"/>
                                            </p:txEl>
                                          </p:spTgt>
                                        </p:tgtEl>
                                        <p:attrNameLst>
                                          <p:attrName>style.visibility</p:attrName>
                                        </p:attrNameLst>
                                      </p:cBhvr>
                                      <p:to>
                                        <p:strVal val="visible"/>
                                      </p:to>
                                    </p:set>
                                    <p:animEffect transition="in" filter="wipe(down)">
                                      <p:cBhvr>
                                        <p:cTn id="12" dur="500"/>
                                        <p:tgtEl>
                                          <p:spTgt spid="8">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wipe(down)">
                                      <p:cBhvr>
                                        <p:cTn id="17" dur="500"/>
                                        <p:tgtEl>
                                          <p:spTgt spid="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xEl>
                                              <p:pRg st="5" end="5"/>
                                            </p:txEl>
                                          </p:spTgt>
                                        </p:tgtEl>
                                        <p:attrNameLst>
                                          <p:attrName>style.visibility</p:attrName>
                                        </p:attrNameLst>
                                      </p:cBhvr>
                                      <p:to>
                                        <p:strVal val="visible"/>
                                      </p:to>
                                    </p:set>
                                    <p:animEffect transition="in" filter="wipe(down)">
                                      <p:cBhvr>
                                        <p:cTn id="22" dur="500"/>
                                        <p:tgtEl>
                                          <p:spTgt spid="8">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animEffect transition="in" filter="wipe(down)">
                                      <p:cBhvr>
                                        <p:cTn id="27" dur="500"/>
                                        <p:tgtEl>
                                          <p:spTgt spid="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B1452B-4DA6-B4A6-09C4-ECC130F6454A}"/>
              </a:ext>
            </a:extLst>
          </p:cNvPr>
          <p:cNvSpPr>
            <a:spLocks noGrp="1"/>
          </p:cNvSpPr>
          <p:nvPr>
            <p:ph type="title"/>
          </p:nvPr>
        </p:nvSpPr>
        <p:spPr>
          <a:xfrm>
            <a:off x="1540412" y="98323"/>
            <a:ext cx="3505199" cy="614515"/>
          </a:xfrm>
        </p:spPr>
        <p:txBody>
          <a:bodyPr>
            <a:normAutofit/>
          </a:bodyPr>
          <a:lstStyle/>
          <a:p>
            <a:r>
              <a:rPr lang="it-IT" sz="2400" b="1" dirty="0"/>
              <a:t>Age </a:t>
            </a:r>
            <a:r>
              <a:rPr lang="it-IT" sz="2400" b="1" dirty="0" err="1"/>
              <a:t>at</a:t>
            </a:r>
            <a:r>
              <a:rPr lang="it-IT" sz="2400" b="1" dirty="0"/>
              <a:t> first use</a:t>
            </a:r>
          </a:p>
        </p:txBody>
      </p:sp>
      <p:sp>
        <p:nvSpPr>
          <p:cNvPr id="8" name="Segnaposto testo 7">
            <a:extLst>
              <a:ext uri="{FF2B5EF4-FFF2-40B4-BE49-F238E27FC236}">
                <a16:creationId xmlns:a16="http://schemas.microsoft.com/office/drawing/2014/main" id="{2DE665FB-A950-606A-19EB-E5FE13BFE5F7}"/>
              </a:ext>
            </a:extLst>
          </p:cNvPr>
          <p:cNvSpPr>
            <a:spLocks noGrp="1"/>
          </p:cNvSpPr>
          <p:nvPr>
            <p:ph type="body" sz="half" idx="2"/>
          </p:nvPr>
        </p:nvSpPr>
        <p:spPr>
          <a:xfrm>
            <a:off x="1535422" y="971508"/>
            <a:ext cx="3950979" cy="5414963"/>
          </a:xfrm>
        </p:spPr>
        <p:txBody>
          <a:bodyPr>
            <a:normAutofit/>
          </a:bodyPr>
          <a:lstStyle/>
          <a:p>
            <a:r>
              <a:rPr lang="en-US" sz="1800" dirty="0"/>
              <a:t>Data from EUDA's statistical bulletin on subjects placed in treatment in different years were considered. </a:t>
            </a:r>
          </a:p>
          <a:p>
            <a:r>
              <a:rPr lang="en-US" sz="1800" dirty="0"/>
              <a:t>Several characteristics of these subjects were studied, such as age at first substance use.</a:t>
            </a:r>
          </a:p>
          <a:p>
            <a:r>
              <a:rPr lang="en-US" sz="1800" dirty="0"/>
              <a:t>The graphs represent the percentage distributions by age of first use with respect to cannabis and cocaine powder in subjects entering treatment in 2020. </a:t>
            </a:r>
          </a:p>
          <a:p>
            <a:r>
              <a:rPr lang="en-US" sz="1800" dirty="0"/>
              <a:t>Netherlands could not be included because the data is missing for 2020. The last data reported is for 2015.</a:t>
            </a:r>
            <a:endParaRPr lang="it-IT" sz="1800" dirty="0"/>
          </a:p>
        </p:txBody>
      </p:sp>
      <p:graphicFrame>
        <p:nvGraphicFramePr>
          <p:cNvPr id="9" name="Grafico 8">
            <a:extLst>
              <a:ext uri="{FF2B5EF4-FFF2-40B4-BE49-F238E27FC236}">
                <a16:creationId xmlns:a16="http://schemas.microsoft.com/office/drawing/2014/main" id="{4F372D01-098A-BA23-D3EC-3C8C3CCB50B3}"/>
              </a:ext>
            </a:extLst>
          </p:cNvPr>
          <p:cNvGraphicFramePr>
            <a:graphicFrameLocks/>
          </p:cNvGraphicFramePr>
          <p:nvPr>
            <p:extLst>
              <p:ext uri="{D42A27DB-BD31-4B8C-83A1-F6EECF244321}">
                <p14:modId xmlns:p14="http://schemas.microsoft.com/office/powerpoint/2010/main" val="1714644172"/>
              </p:ext>
            </p:extLst>
          </p:nvPr>
        </p:nvGraphicFramePr>
        <p:xfrm>
          <a:off x="5486401" y="405580"/>
          <a:ext cx="6577780" cy="319205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Grafico 9">
            <a:extLst>
              <a:ext uri="{FF2B5EF4-FFF2-40B4-BE49-F238E27FC236}">
                <a16:creationId xmlns:a16="http://schemas.microsoft.com/office/drawing/2014/main" id="{8DACD014-8C39-FFF3-1816-73B778562FD8}"/>
              </a:ext>
            </a:extLst>
          </p:cNvPr>
          <p:cNvGraphicFramePr>
            <a:graphicFrameLocks/>
          </p:cNvGraphicFramePr>
          <p:nvPr>
            <p:extLst>
              <p:ext uri="{D42A27DB-BD31-4B8C-83A1-F6EECF244321}">
                <p14:modId xmlns:p14="http://schemas.microsoft.com/office/powerpoint/2010/main" val="1710499638"/>
              </p:ext>
            </p:extLst>
          </p:nvPr>
        </p:nvGraphicFramePr>
        <p:xfrm>
          <a:off x="5555226" y="3528982"/>
          <a:ext cx="6508955" cy="304419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04602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animEffect transition="in" filter="wipe(down)">
                                      <p:cBhvr>
                                        <p:cTn id="7" dur="500"/>
                                        <p:tgtEl>
                                          <p:spTgt spid="8">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3" end="3"/>
                                            </p:txEl>
                                          </p:spTgt>
                                        </p:tgtEl>
                                        <p:attrNameLst>
                                          <p:attrName>style.visibility</p:attrName>
                                        </p:attrNameLst>
                                      </p:cBhvr>
                                      <p:to>
                                        <p:strVal val="visible"/>
                                      </p:to>
                                    </p:set>
                                    <p:animEffect transition="in" filter="wipe(down)">
                                      <p:cBhvr>
                                        <p:cTn id="12"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1D0533-85DC-E731-444D-0409DA6A739D}"/>
              </a:ext>
            </a:extLst>
          </p:cNvPr>
          <p:cNvSpPr>
            <a:spLocks noGrp="1"/>
          </p:cNvSpPr>
          <p:nvPr>
            <p:ph type="title"/>
          </p:nvPr>
        </p:nvSpPr>
        <p:spPr>
          <a:xfrm>
            <a:off x="1999277" y="-42068"/>
            <a:ext cx="3505199" cy="661500"/>
          </a:xfrm>
        </p:spPr>
        <p:txBody>
          <a:bodyPr>
            <a:normAutofit/>
          </a:bodyPr>
          <a:lstStyle/>
          <a:p>
            <a:r>
              <a:rPr lang="it-IT" sz="2400" b="1" dirty="0"/>
              <a:t>Age </a:t>
            </a:r>
            <a:r>
              <a:rPr lang="it-IT" sz="2400" b="1" dirty="0" err="1"/>
              <a:t>at</a:t>
            </a:r>
            <a:r>
              <a:rPr lang="it-IT" sz="2400" b="1" dirty="0"/>
              <a:t> first treatment</a:t>
            </a:r>
          </a:p>
        </p:txBody>
      </p:sp>
      <p:sp>
        <p:nvSpPr>
          <p:cNvPr id="4" name="Segnaposto testo 3">
            <a:extLst>
              <a:ext uri="{FF2B5EF4-FFF2-40B4-BE49-F238E27FC236}">
                <a16:creationId xmlns:a16="http://schemas.microsoft.com/office/drawing/2014/main" id="{744B497B-77D9-990F-EA83-F1CFCE43C2DF}"/>
              </a:ext>
            </a:extLst>
          </p:cNvPr>
          <p:cNvSpPr>
            <a:spLocks noGrp="1"/>
          </p:cNvSpPr>
          <p:nvPr>
            <p:ph type="body" sz="half" idx="2"/>
          </p:nvPr>
        </p:nvSpPr>
        <p:spPr>
          <a:xfrm>
            <a:off x="1691148" y="757083"/>
            <a:ext cx="4404852" cy="2113936"/>
          </a:xfrm>
        </p:spPr>
        <p:txBody>
          <a:bodyPr>
            <a:normAutofit fontScale="92500" lnSpcReduction="10000"/>
          </a:bodyPr>
          <a:lstStyle/>
          <a:p>
            <a:r>
              <a:rPr lang="en-US" sz="1800" dirty="0"/>
              <a:t>Similar trends are found in age at first treatment.</a:t>
            </a:r>
          </a:p>
          <a:p>
            <a:r>
              <a:rPr lang="en-US" sz="1800" dirty="0"/>
              <a:t>From the cumulative distributions we geometrically derive the medians resulting in the next class for Portugal with respect to Italy and France for cannabis as for cocaine together with Italy.</a:t>
            </a:r>
            <a:endParaRPr lang="it-IT" sz="1800" dirty="0"/>
          </a:p>
        </p:txBody>
      </p:sp>
      <p:graphicFrame>
        <p:nvGraphicFramePr>
          <p:cNvPr id="5" name="Segnaposto contenuto 4">
            <a:extLst>
              <a:ext uri="{FF2B5EF4-FFF2-40B4-BE49-F238E27FC236}">
                <a16:creationId xmlns:a16="http://schemas.microsoft.com/office/drawing/2014/main" id="{3880678E-1DF2-8314-7034-486F9301BAA4}"/>
              </a:ext>
            </a:extLst>
          </p:cNvPr>
          <p:cNvGraphicFramePr>
            <a:graphicFrameLocks noGrp="1"/>
          </p:cNvGraphicFramePr>
          <p:nvPr>
            <p:ph idx="1"/>
            <p:extLst>
              <p:ext uri="{D42A27DB-BD31-4B8C-83A1-F6EECF244321}">
                <p14:modId xmlns:p14="http://schemas.microsoft.com/office/powerpoint/2010/main" val="903781741"/>
              </p:ext>
            </p:extLst>
          </p:nvPr>
        </p:nvGraphicFramePr>
        <p:xfrm>
          <a:off x="6831575" y="427299"/>
          <a:ext cx="5181600" cy="5547616"/>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Connettore diritto 6">
            <a:extLst>
              <a:ext uri="{FF2B5EF4-FFF2-40B4-BE49-F238E27FC236}">
                <a16:creationId xmlns:a16="http://schemas.microsoft.com/office/drawing/2014/main" id="{A28C293A-4209-2181-B380-D6A18F5B9C70}"/>
              </a:ext>
            </a:extLst>
          </p:cNvPr>
          <p:cNvCxnSpPr>
            <a:cxnSpLocks/>
          </p:cNvCxnSpPr>
          <p:nvPr/>
        </p:nvCxnSpPr>
        <p:spPr>
          <a:xfrm>
            <a:off x="7311631" y="3274209"/>
            <a:ext cx="1710812" cy="0"/>
          </a:xfrm>
          <a:prstGeom prst="line">
            <a:avLst/>
          </a:prstGeom>
        </p:spPr>
        <p:style>
          <a:lnRef idx="2">
            <a:schemeClr val="dk1"/>
          </a:lnRef>
          <a:fillRef idx="0">
            <a:schemeClr val="dk1"/>
          </a:fillRef>
          <a:effectRef idx="1">
            <a:schemeClr val="dk1"/>
          </a:effectRef>
          <a:fontRef idx="minor">
            <a:schemeClr val="tx1"/>
          </a:fontRef>
        </p:style>
      </p:cxnSp>
      <p:cxnSp>
        <p:nvCxnSpPr>
          <p:cNvPr id="9" name="Connettore diritto 8">
            <a:extLst>
              <a:ext uri="{FF2B5EF4-FFF2-40B4-BE49-F238E27FC236}">
                <a16:creationId xmlns:a16="http://schemas.microsoft.com/office/drawing/2014/main" id="{98BBA58A-1E2A-432B-620D-B8E6F7037019}"/>
              </a:ext>
            </a:extLst>
          </p:cNvPr>
          <p:cNvCxnSpPr>
            <a:cxnSpLocks/>
          </p:cNvCxnSpPr>
          <p:nvPr/>
        </p:nvCxnSpPr>
        <p:spPr>
          <a:xfrm>
            <a:off x="8186701" y="3274208"/>
            <a:ext cx="0" cy="1936955"/>
          </a:xfrm>
          <a:prstGeom prst="line">
            <a:avLst/>
          </a:prstGeom>
        </p:spPr>
        <p:style>
          <a:lnRef idx="2">
            <a:schemeClr val="dk1"/>
          </a:lnRef>
          <a:fillRef idx="0">
            <a:schemeClr val="dk1"/>
          </a:fillRef>
          <a:effectRef idx="1">
            <a:schemeClr val="dk1"/>
          </a:effectRef>
          <a:fontRef idx="minor">
            <a:schemeClr val="tx1"/>
          </a:fontRef>
        </p:style>
      </p:cxnSp>
      <p:cxnSp>
        <p:nvCxnSpPr>
          <p:cNvPr id="12" name="Connettore diritto 11">
            <a:extLst>
              <a:ext uri="{FF2B5EF4-FFF2-40B4-BE49-F238E27FC236}">
                <a16:creationId xmlns:a16="http://schemas.microsoft.com/office/drawing/2014/main" id="{B3B67067-E848-3A23-4605-ABEE82566FC9}"/>
              </a:ext>
            </a:extLst>
          </p:cNvPr>
          <p:cNvCxnSpPr>
            <a:cxnSpLocks/>
          </p:cNvCxnSpPr>
          <p:nvPr/>
        </p:nvCxnSpPr>
        <p:spPr>
          <a:xfrm>
            <a:off x="8540663" y="3274208"/>
            <a:ext cx="0" cy="1936955"/>
          </a:xfrm>
          <a:prstGeom prst="line">
            <a:avLst/>
          </a:prstGeom>
        </p:spPr>
        <p:style>
          <a:lnRef idx="2">
            <a:schemeClr val="dk1"/>
          </a:lnRef>
          <a:fillRef idx="0">
            <a:schemeClr val="dk1"/>
          </a:fillRef>
          <a:effectRef idx="1">
            <a:schemeClr val="dk1"/>
          </a:effectRef>
          <a:fontRef idx="minor">
            <a:schemeClr val="tx1"/>
          </a:fontRef>
        </p:style>
      </p:cxnSp>
      <p:graphicFrame>
        <p:nvGraphicFramePr>
          <p:cNvPr id="15" name="Grafico 14">
            <a:extLst>
              <a:ext uri="{FF2B5EF4-FFF2-40B4-BE49-F238E27FC236}">
                <a16:creationId xmlns:a16="http://schemas.microsoft.com/office/drawing/2014/main" id="{1B8188F5-43D3-186C-2B21-8FE8B3ABF794}"/>
              </a:ext>
            </a:extLst>
          </p:cNvPr>
          <p:cNvGraphicFramePr>
            <a:graphicFrameLocks/>
          </p:cNvGraphicFramePr>
          <p:nvPr>
            <p:extLst>
              <p:ext uri="{D42A27DB-BD31-4B8C-83A1-F6EECF244321}">
                <p14:modId xmlns:p14="http://schemas.microsoft.com/office/powerpoint/2010/main" val="1004728505"/>
              </p:ext>
            </p:extLst>
          </p:nvPr>
        </p:nvGraphicFramePr>
        <p:xfrm>
          <a:off x="978733" y="2752022"/>
          <a:ext cx="5615945" cy="35494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648144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9C90A3F-5584-E5A8-B6D7-21CCA2635DED}"/>
              </a:ext>
            </a:extLst>
          </p:cNvPr>
          <p:cNvSpPr>
            <a:spLocks noGrp="1"/>
          </p:cNvSpPr>
          <p:nvPr>
            <p:ph type="title"/>
          </p:nvPr>
        </p:nvSpPr>
        <p:spPr>
          <a:xfrm>
            <a:off x="2136927" y="87031"/>
            <a:ext cx="3505199" cy="699550"/>
          </a:xfrm>
        </p:spPr>
        <p:txBody>
          <a:bodyPr>
            <a:normAutofit/>
          </a:bodyPr>
          <a:lstStyle/>
          <a:p>
            <a:r>
              <a:rPr lang="it-IT" sz="2400" b="1" dirty="0"/>
              <a:t>ESPAD (cannabis use)</a:t>
            </a:r>
          </a:p>
        </p:txBody>
      </p:sp>
      <p:sp>
        <p:nvSpPr>
          <p:cNvPr id="4" name="Segnaposto testo 3">
            <a:extLst>
              <a:ext uri="{FF2B5EF4-FFF2-40B4-BE49-F238E27FC236}">
                <a16:creationId xmlns:a16="http://schemas.microsoft.com/office/drawing/2014/main" id="{4FC55DA4-29A1-67F6-5D56-7B53176B978A}"/>
              </a:ext>
            </a:extLst>
          </p:cNvPr>
          <p:cNvSpPr>
            <a:spLocks noGrp="1"/>
          </p:cNvSpPr>
          <p:nvPr>
            <p:ph type="body" sz="half" idx="2"/>
          </p:nvPr>
        </p:nvSpPr>
        <p:spPr>
          <a:xfrm>
            <a:off x="1840370" y="1018918"/>
            <a:ext cx="3801756" cy="4916129"/>
          </a:xfrm>
        </p:spPr>
        <p:txBody>
          <a:bodyPr>
            <a:normAutofit lnSpcReduction="10000"/>
          </a:bodyPr>
          <a:lstStyle/>
          <a:p>
            <a:r>
              <a:rPr lang="en-US" sz="1800" dirty="0"/>
              <a:t>We consider the lifetime and frequent use reported by 16-year-olds attending high school in the 4 countries considered. </a:t>
            </a:r>
          </a:p>
          <a:p>
            <a:r>
              <a:rPr lang="en-US" sz="1800" dirty="0"/>
              <a:t>As can be seen, countries with more repressive laws observe greater and even more intensive use of cannabis. Repression is apparently not working. </a:t>
            </a:r>
          </a:p>
          <a:p>
            <a:r>
              <a:rPr lang="en-US" sz="1800" dirty="0"/>
              <a:t>Special attention will be paid in the ongoing work to the Netherlands since their comprehensive cannabis law is disharmonious, not repressive for consumers but repressive for producers and sellers, this leads to criminal organizations growth.</a:t>
            </a:r>
            <a:endParaRPr lang="it-IT" sz="1800" dirty="0"/>
          </a:p>
        </p:txBody>
      </p:sp>
      <p:pic>
        <p:nvPicPr>
          <p:cNvPr id="5" name="Segnaposto contenuto 4">
            <a:extLst>
              <a:ext uri="{FF2B5EF4-FFF2-40B4-BE49-F238E27FC236}">
                <a16:creationId xmlns:a16="http://schemas.microsoft.com/office/drawing/2014/main" id="{4CAD8D33-53A6-ADE7-29A0-90BFF8C07506}"/>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15641" y="87031"/>
            <a:ext cx="5181600" cy="3110511"/>
          </a:xfrm>
          <a:prstGeom prst="rect">
            <a:avLst/>
          </a:prstGeom>
          <a:noFill/>
          <a:ln>
            <a:noFill/>
          </a:ln>
        </p:spPr>
      </p:pic>
      <p:pic>
        <p:nvPicPr>
          <p:cNvPr id="6" name="Immagine 5">
            <a:extLst>
              <a:ext uri="{FF2B5EF4-FFF2-40B4-BE49-F238E27FC236}">
                <a16:creationId xmlns:a16="http://schemas.microsoft.com/office/drawing/2014/main" id="{355B3CD6-021A-C54A-1E8A-AEA984928BA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315640" y="3281573"/>
            <a:ext cx="5181601" cy="3369447"/>
          </a:xfrm>
          <a:prstGeom prst="rect">
            <a:avLst/>
          </a:prstGeom>
          <a:noFill/>
          <a:ln>
            <a:noFill/>
          </a:ln>
        </p:spPr>
      </p:pic>
    </p:spTree>
    <p:extLst>
      <p:ext uri="{BB962C8B-B14F-4D97-AF65-F5344CB8AC3E}">
        <p14:creationId xmlns:p14="http://schemas.microsoft.com/office/powerpoint/2010/main" val="593586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down)">
                                      <p:cBhvr>
                                        <p:cTn id="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50F136-ED5D-DE04-58D0-9A84A3BE1AB7}"/>
              </a:ext>
            </a:extLst>
          </p:cNvPr>
          <p:cNvSpPr>
            <a:spLocks noGrp="1"/>
          </p:cNvSpPr>
          <p:nvPr>
            <p:ph type="title"/>
          </p:nvPr>
        </p:nvSpPr>
        <p:spPr>
          <a:xfrm>
            <a:off x="1691867" y="0"/>
            <a:ext cx="4512288" cy="678426"/>
          </a:xfrm>
        </p:spPr>
        <p:txBody>
          <a:bodyPr>
            <a:normAutofit/>
          </a:bodyPr>
          <a:lstStyle/>
          <a:p>
            <a:r>
              <a:rPr lang="it-IT" sz="2400" b="1" dirty="0"/>
              <a:t>ESPAD (cocaine </a:t>
            </a:r>
            <a:r>
              <a:rPr lang="it-IT" sz="2400" b="1" dirty="0" err="1"/>
              <a:t>powder</a:t>
            </a:r>
            <a:r>
              <a:rPr lang="it-IT" sz="2400" b="1" dirty="0"/>
              <a:t> use)</a:t>
            </a:r>
          </a:p>
        </p:txBody>
      </p:sp>
      <p:sp>
        <p:nvSpPr>
          <p:cNvPr id="4" name="Segnaposto testo 3">
            <a:extLst>
              <a:ext uri="{FF2B5EF4-FFF2-40B4-BE49-F238E27FC236}">
                <a16:creationId xmlns:a16="http://schemas.microsoft.com/office/drawing/2014/main" id="{258924C9-212A-E3A5-AD18-7F4885D59E63}"/>
              </a:ext>
            </a:extLst>
          </p:cNvPr>
          <p:cNvSpPr>
            <a:spLocks noGrp="1"/>
          </p:cNvSpPr>
          <p:nvPr>
            <p:ph type="body" sz="half" idx="2"/>
          </p:nvPr>
        </p:nvSpPr>
        <p:spPr>
          <a:xfrm>
            <a:off x="1786936" y="845576"/>
            <a:ext cx="3856780" cy="5692876"/>
          </a:xfrm>
        </p:spPr>
        <p:txBody>
          <a:bodyPr>
            <a:normAutofit lnSpcReduction="10000"/>
          </a:bodyPr>
          <a:lstStyle/>
          <a:p>
            <a:r>
              <a:rPr lang="it-IT" sz="1800" dirty="0" err="1"/>
              <a:t>Quite</a:t>
            </a:r>
            <a:r>
              <a:rPr lang="it-IT" sz="1800" dirty="0"/>
              <a:t> </a:t>
            </a:r>
            <a:r>
              <a:rPr lang="it-IT" sz="1800" dirty="0" err="1"/>
              <a:t>similar</a:t>
            </a:r>
            <a:r>
              <a:rPr lang="it-IT" sz="1800" dirty="0"/>
              <a:t> situation </a:t>
            </a:r>
            <a:r>
              <a:rPr lang="it-IT" sz="1800" dirty="0" err="1"/>
              <a:t>is</a:t>
            </a:r>
            <a:r>
              <a:rPr lang="it-IT" sz="1800" dirty="0"/>
              <a:t> </a:t>
            </a:r>
            <a:r>
              <a:rPr lang="it-IT" sz="1800" dirty="0" err="1"/>
              <a:t>observed</a:t>
            </a:r>
            <a:r>
              <a:rPr lang="it-IT" sz="1800" dirty="0"/>
              <a:t> for cocaine </a:t>
            </a:r>
            <a:r>
              <a:rPr lang="it-IT" sz="1800" dirty="0" err="1"/>
              <a:t>powder</a:t>
            </a:r>
            <a:r>
              <a:rPr lang="it-IT" sz="1800" dirty="0"/>
              <a:t>. In </a:t>
            </a:r>
            <a:r>
              <a:rPr lang="it-IT" sz="1800" dirty="0" err="1"/>
              <a:t>Italy</a:t>
            </a:r>
            <a:r>
              <a:rPr lang="it-IT" sz="1800" dirty="0"/>
              <a:t> and in France </a:t>
            </a:r>
            <a:r>
              <a:rPr lang="en-US" sz="1800" dirty="0"/>
              <a:t>higher percentages of lifetime and heavy-use users are found.</a:t>
            </a:r>
          </a:p>
          <a:p>
            <a:r>
              <a:rPr lang="en-US" sz="1800" dirty="0"/>
              <a:t>A positive effect of the 2000 law is observed for Portugal as, after an initial uptick in cannabis and cocaine powder use immediately after the new law, in subsequent years all trends in the use of both are stable or decreasing, specifically for intensive users.</a:t>
            </a:r>
          </a:p>
          <a:p>
            <a:r>
              <a:rPr lang="en-US" sz="1800" dirty="0"/>
              <a:t>Similar trends are also found for crack cocaine and heroin.</a:t>
            </a:r>
          </a:p>
          <a:p>
            <a:r>
              <a:rPr lang="en-US" sz="1800" dirty="0"/>
              <a:t>These trends will be considered in ongoing work. </a:t>
            </a:r>
          </a:p>
          <a:p>
            <a:r>
              <a:rPr lang="en-US" sz="1800" dirty="0"/>
              <a:t>It is important to consider poly-use as an end point.</a:t>
            </a:r>
            <a:endParaRPr lang="it-IT" sz="1800" dirty="0"/>
          </a:p>
        </p:txBody>
      </p:sp>
      <p:pic>
        <p:nvPicPr>
          <p:cNvPr id="8" name="Segnaposto contenuto 7">
            <a:extLst>
              <a:ext uri="{FF2B5EF4-FFF2-40B4-BE49-F238E27FC236}">
                <a16:creationId xmlns:a16="http://schemas.microsoft.com/office/drawing/2014/main" id="{4ECC40AC-64EC-038D-2786-EC4B5191D91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204155" y="0"/>
            <a:ext cx="5622401" cy="3315076"/>
          </a:xfrm>
          <a:prstGeom prst="rect">
            <a:avLst/>
          </a:prstGeom>
          <a:noFill/>
          <a:ln>
            <a:noFill/>
          </a:ln>
        </p:spPr>
      </p:pic>
      <p:pic>
        <p:nvPicPr>
          <p:cNvPr id="9" name="Immagine 8">
            <a:extLst>
              <a:ext uri="{FF2B5EF4-FFF2-40B4-BE49-F238E27FC236}">
                <a16:creationId xmlns:a16="http://schemas.microsoft.com/office/drawing/2014/main" id="{49D5C3CD-879B-6FD5-A373-F584D569B91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4411" y="3302658"/>
            <a:ext cx="5732145" cy="3441700"/>
          </a:xfrm>
          <a:prstGeom prst="rect">
            <a:avLst/>
          </a:prstGeom>
          <a:noFill/>
          <a:ln>
            <a:noFill/>
          </a:ln>
        </p:spPr>
      </p:pic>
    </p:spTree>
    <p:extLst>
      <p:ext uri="{BB962C8B-B14F-4D97-AF65-F5344CB8AC3E}">
        <p14:creationId xmlns:p14="http://schemas.microsoft.com/office/powerpoint/2010/main" val="4040923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down)">
                                      <p:cBhvr>
                                        <p:cTn id="12" dur="500"/>
                                        <p:tgtEl>
                                          <p:spTgt spid="4">
                                            <p:txEl>
                                              <p:pRg st="2" end="2"/>
                                            </p:txEl>
                                          </p:spTgt>
                                        </p:tgtEl>
                                      </p:cBhvr>
                                    </p:animEffect>
                                  </p:childTnLst>
                                </p:cTn>
                              </p:par>
                              <p:par>
                                <p:cTn id="13" presetID="22" presetClass="entr" presetSubtype="4"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animEffect transition="in" filter="wipe(down)">
                                      <p:cBhvr>
                                        <p:cTn id="15" dur="500"/>
                                        <p:tgtEl>
                                          <p:spTgt spid="4">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4">
                                            <p:txEl>
                                              <p:pRg st="4" end="4"/>
                                            </p:txEl>
                                          </p:spTgt>
                                        </p:tgtEl>
                                        <p:attrNameLst>
                                          <p:attrName>style.visibility</p:attrName>
                                        </p:attrNameLst>
                                      </p:cBhvr>
                                      <p:to>
                                        <p:strVal val="visible"/>
                                      </p:to>
                                    </p:set>
                                    <p:animEffect transition="in" filter="wipe(down)">
                                      <p:cBhvr>
                                        <p:cTn id="20"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EF7C65-A80F-3B8F-B936-6AF328227041}"/>
              </a:ext>
            </a:extLst>
          </p:cNvPr>
          <p:cNvSpPr>
            <a:spLocks noGrp="1"/>
          </p:cNvSpPr>
          <p:nvPr>
            <p:ph type="title"/>
          </p:nvPr>
        </p:nvSpPr>
        <p:spPr>
          <a:xfrm>
            <a:off x="1356851" y="0"/>
            <a:ext cx="4265612" cy="717755"/>
          </a:xfrm>
        </p:spPr>
        <p:txBody>
          <a:bodyPr>
            <a:normAutofit/>
          </a:bodyPr>
          <a:lstStyle/>
          <a:p>
            <a:r>
              <a:rPr lang="it-IT" sz="2400" b="1" dirty="0">
                <a:solidFill>
                  <a:schemeClr val="tx1"/>
                </a:solidFill>
              </a:rPr>
              <a:t>Poly-</a:t>
            </a:r>
            <a:r>
              <a:rPr lang="it-IT" sz="2400" b="1" dirty="0" err="1">
                <a:solidFill>
                  <a:schemeClr val="tx1"/>
                </a:solidFill>
              </a:rPr>
              <a:t>drug</a:t>
            </a:r>
            <a:r>
              <a:rPr lang="it-IT" sz="2400" b="1" dirty="0">
                <a:solidFill>
                  <a:schemeClr val="tx1"/>
                </a:solidFill>
              </a:rPr>
              <a:t> use (ESPAD 2011)</a:t>
            </a:r>
          </a:p>
        </p:txBody>
      </p:sp>
      <p:sp>
        <p:nvSpPr>
          <p:cNvPr id="4" name="Segnaposto testo 3">
            <a:extLst>
              <a:ext uri="{FF2B5EF4-FFF2-40B4-BE49-F238E27FC236}">
                <a16:creationId xmlns:a16="http://schemas.microsoft.com/office/drawing/2014/main" id="{0AF293A2-4F16-FB5B-EE74-51A421D2DD7D}"/>
              </a:ext>
            </a:extLst>
          </p:cNvPr>
          <p:cNvSpPr>
            <a:spLocks noGrp="1"/>
          </p:cNvSpPr>
          <p:nvPr>
            <p:ph type="body" sz="half" idx="2"/>
          </p:nvPr>
        </p:nvSpPr>
        <p:spPr>
          <a:xfrm>
            <a:off x="1582274" y="921719"/>
            <a:ext cx="4040189" cy="5647172"/>
          </a:xfrm>
        </p:spPr>
        <p:txBody>
          <a:bodyPr>
            <a:normAutofit lnSpcReduction="10000"/>
          </a:bodyPr>
          <a:lstStyle/>
          <a:p>
            <a:r>
              <a:rPr lang="en-US" sz="1600" dirty="0"/>
              <a:t>The 2011 ESPAD survey is the largest and most comprehensive of the project's surveys because it allowed the use of the new indices, introduced in an EU project, that assess health harms for substance users by taking into account both the type of substance and frequency of use and also poly-use.</a:t>
            </a:r>
          </a:p>
          <a:p>
            <a:r>
              <a:rPr lang="en-US" sz="1600" dirty="0"/>
              <a:t>We here report only the values of the means and medians of poly-drug use indicator and poly-drug use frequency for the different countries considered.</a:t>
            </a:r>
          </a:p>
          <a:p>
            <a:r>
              <a:rPr lang="en-US" sz="1600" dirty="0"/>
              <a:t>Portugal has globally the lowest indicators for poly-drug use.</a:t>
            </a:r>
          </a:p>
          <a:p>
            <a:r>
              <a:rPr lang="en-US" sz="1600" dirty="0"/>
              <a:t>References provide information on documents reporting the basis of the shown results. </a:t>
            </a:r>
          </a:p>
          <a:p>
            <a:r>
              <a:rPr lang="en-US" sz="1600" dirty="0"/>
              <a:t>An extensive comparison of drug laws and corresponding policies between Italy and Portugal before 2013 is reported in Ventura and Rossi (2013) as the laws in further countries.</a:t>
            </a:r>
          </a:p>
          <a:p>
            <a:endParaRPr lang="it-IT" sz="1600" dirty="0"/>
          </a:p>
        </p:txBody>
      </p:sp>
      <p:graphicFrame>
        <p:nvGraphicFramePr>
          <p:cNvPr id="7" name="Tabella 6">
            <a:extLst>
              <a:ext uri="{FF2B5EF4-FFF2-40B4-BE49-F238E27FC236}">
                <a16:creationId xmlns:a16="http://schemas.microsoft.com/office/drawing/2014/main" id="{78961DBF-BD65-EE40-3234-3928D8F5D0FE}"/>
              </a:ext>
            </a:extLst>
          </p:cNvPr>
          <p:cNvGraphicFramePr>
            <a:graphicFrameLocks noGrp="1"/>
          </p:cNvGraphicFramePr>
          <p:nvPr>
            <p:extLst>
              <p:ext uri="{D42A27DB-BD31-4B8C-83A1-F6EECF244321}">
                <p14:modId xmlns:p14="http://schemas.microsoft.com/office/powerpoint/2010/main" val="673397921"/>
              </p:ext>
            </p:extLst>
          </p:nvPr>
        </p:nvGraphicFramePr>
        <p:xfrm>
          <a:off x="5859692" y="1078575"/>
          <a:ext cx="6089841" cy="2091603"/>
        </p:xfrm>
        <a:graphic>
          <a:graphicData uri="http://schemas.openxmlformats.org/drawingml/2006/table">
            <a:tbl>
              <a:tblPr firstRow="1" firstCol="1" bandRow="1">
                <a:tableStyleId>{5C22544A-7EE6-4342-B048-85BDC9FD1C3A}</a:tableStyleId>
              </a:tblPr>
              <a:tblGrid>
                <a:gridCol w="1170042">
                  <a:extLst>
                    <a:ext uri="{9D8B030D-6E8A-4147-A177-3AD203B41FA5}">
                      <a16:colId xmlns:a16="http://schemas.microsoft.com/office/drawing/2014/main" val="2149104483"/>
                    </a:ext>
                  </a:extLst>
                </a:gridCol>
                <a:gridCol w="2720489">
                  <a:extLst>
                    <a:ext uri="{9D8B030D-6E8A-4147-A177-3AD203B41FA5}">
                      <a16:colId xmlns:a16="http://schemas.microsoft.com/office/drawing/2014/main" val="912929779"/>
                    </a:ext>
                  </a:extLst>
                </a:gridCol>
                <a:gridCol w="2199310">
                  <a:extLst>
                    <a:ext uri="{9D8B030D-6E8A-4147-A177-3AD203B41FA5}">
                      <a16:colId xmlns:a16="http://schemas.microsoft.com/office/drawing/2014/main" val="3872729880"/>
                    </a:ext>
                  </a:extLst>
                </a:gridCol>
              </a:tblGrid>
              <a:tr h="410400">
                <a:tc>
                  <a:txBody>
                    <a:bodyPr/>
                    <a:lstStyle/>
                    <a:p>
                      <a:pPr>
                        <a:lnSpc>
                          <a:spcPct val="107000"/>
                        </a:lnSpc>
                        <a:spcAft>
                          <a:spcPts val="800"/>
                        </a:spcAft>
                      </a:pPr>
                      <a:r>
                        <a:rPr lang="it-IT" sz="1600" kern="100" dirty="0">
                          <a:effectLst/>
                        </a:rPr>
                        <a:t>Country</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tc>
                <a:tc>
                  <a:txBody>
                    <a:bodyPr/>
                    <a:lstStyle/>
                    <a:p>
                      <a:pPr algn="ctr">
                        <a:lnSpc>
                          <a:spcPct val="107000"/>
                        </a:lnSpc>
                        <a:spcAft>
                          <a:spcPts val="800"/>
                        </a:spcAft>
                      </a:pPr>
                      <a:r>
                        <a:rPr lang="it-IT" sz="1600" b="1" kern="100" dirty="0">
                          <a:effectLst/>
                        </a:rPr>
                        <a:t>Mean</a:t>
                      </a:r>
                      <a:endParaRPr lang="it-IT"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solidFill>
                      <a:srgbClr val="A50021"/>
                    </a:solidFill>
                  </a:tcPr>
                </a:tc>
                <a:tc>
                  <a:txBody>
                    <a:bodyPr/>
                    <a:lstStyle/>
                    <a:p>
                      <a:pPr algn="ctr">
                        <a:lnSpc>
                          <a:spcPct val="107000"/>
                        </a:lnSpc>
                        <a:spcAft>
                          <a:spcPts val="800"/>
                        </a:spcAft>
                      </a:pPr>
                      <a:r>
                        <a:rPr lang="it-IT" sz="1600" b="1" kern="100" dirty="0" err="1">
                          <a:effectLst/>
                        </a:rPr>
                        <a:t>Median</a:t>
                      </a:r>
                      <a:endParaRPr lang="it-IT" sz="16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solidFill>
                      <a:srgbClr val="A50021"/>
                    </a:solidFill>
                  </a:tcPr>
                </a:tc>
                <a:extLst>
                  <a:ext uri="{0D108BD9-81ED-4DB2-BD59-A6C34878D82A}">
                    <a16:rowId xmlns:a16="http://schemas.microsoft.com/office/drawing/2014/main" val="203656112"/>
                  </a:ext>
                </a:extLst>
              </a:tr>
              <a:tr h="412953">
                <a:tc>
                  <a:txBody>
                    <a:bodyPr/>
                    <a:lstStyle/>
                    <a:p>
                      <a:pPr>
                        <a:lnSpc>
                          <a:spcPct val="107000"/>
                        </a:lnSpc>
                        <a:spcAft>
                          <a:spcPts val="800"/>
                        </a:spcAft>
                      </a:pPr>
                      <a:r>
                        <a:rPr lang="it-IT" sz="1400" kern="100" dirty="0" err="1">
                          <a:effectLst/>
                        </a:rPr>
                        <a:t>Italy</a:t>
                      </a:r>
                      <a:endParaRPr lang="it-I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tc>
                <a:tc>
                  <a:txBody>
                    <a:bodyPr/>
                    <a:lstStyle/>
                    <a:p>
                      <a:pPr algn="ctr">
                        <a:lnSpc>
                          <a:spcPct val="107000"/>
                        </a:lnSpc>
                        <a:spcAft>
                          <a:spcPts val="800"/>
                        </a:spcAft>
                      </a:pPr>
                      <a:r>
                        <a:rPr lang="it-IT" sz="1600" kern="100" dirty="0">
                          <a:effectLst/>
                        </a:rPr>
                        <a:t>0.44</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tc>
                <a:tc>
                  <a:txBody>
                    <a:bodyPr/>
                    <a:lstStyle/>
                    <a:p>
                      <a:pPr algn="ctr">
                        <a:lnSpc>
                          <a:spcPct val="107000"/>
                        </a:lnSpc>
                        <a:spcAft>
                          <a:spcPts val="800"/>
                        </a:spcAft>
                      </a:pPr>
                      <a:r>
                        <a:rPr lang="it-IT" sz="1600" kern="100" dirty="0">
                          <a:effectLst/>
                        </a:rPr>
                        <a:t>0.27</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tc>
                <a:extLst>
                  <a:ext uri="{0D108BD9-81ED-4DB2-BD59-A6C34878D82A}">
                    <a16:rowId xmlns:a16="http://schemas.microsoft.com/office/drawing/2014/main" val="2044688779"/>
                  </a:ext>
                </a:extLst>
              </a:tr>
              <a:tr h="422788">
                <a:tc>
                  <a:txBody>
                    <a:bodyPr/>
                    <a:lstStyle/>
                    <a:p>
                      <a:pPr>
                        <a:lnSpc>
                          <a:spcPct val="107000"/>
                        </a:lnSpc>
                        <a:spcAft>
                          <a:spcPts val="800"/>
                        </a:spcAft>
                      </a:pPr>
                      <a:r>
                        <a:rPr lang="it-IT" sz="1400" kern="100" dirty="0">
                          <a:effectLst/>
                        </a:rPr>
                        <a:t>France</a:t>
                      </a:r>
                      <a:endParaRPr lang="it-I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tc>
                <a:tc>
                  <a:txBody>
                    <a:bodyPr/>
                    <a:lstStyle/>
                    <a:p>
                      <a:pPr algn="ctr">
                        <a:lnSpc>
                          <a:spcPct val="107000"/>
                        </a:lnSpc>
                        <a:spcAft>
                          <a:spcPts val="800"/>
                        </a:spcAft>
                      </a:pPr>
                      <a:r>
                        <a:rPr lang="it-IT" sz="1600" kern="100" dirty="0">
                          <a:effectLst/>
                        </a:rPr>
                        <a:t>0.24</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tc>
                <a:tc>
                  <a:txBody>
                    <a:bodyPr/>
                    <a:lstStyle/>
                    <a:p>
                      <a:pPr algn="ctr">
                        <a:lnSpc>
                          <a:spcPct val="107000"/>
                        </a:lnSpc>
                        <a:spcAft>
                          <a:spcPts val="800"/>
                        </a:spcAft>
                      </a:pPr>
                      <a:r>
                        <a:rPr lang="it-IT" sz="1600" kern="100" dirty="0">
                          <a:effectLst/>
                        </a:rPr>
                        <a:t>0.08</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tc>
                <a:extLst>
                  <a:ext uri="{0D108BD9-81ED-4DB2-BD59-A6C34878D82A}">
                    <a16:rowId xmlns:a16="http://schemas.microsoft.com/office/drawing/2014/main" val="992614941"/>
                  </a:ext>
                </a:extLst>
              </a:tr>
              <a:tr h="399274">
                <a:tc>
                  <a:txBody>
                    <a:bodyPr/>
                    <a:lstStyle/>
                    <a:p>
                      <a:pPr>
                        <a:lnSpc>
                          <a:spcPct val="107000"/>
                        </a:lnSpc>
                        <a:spcAft>
                          <a:spcPts val="800"/>
                        </a:spcAft>
                      </a:pPr>
                      <a:r>
                        <a:rPr lang="it-IT" sz="1400" kern="100" dirty="0">
                          <a:effectLst/>
                        </a:rPr>
                        <a:t>Netherlands</a:t>
                      </a:r>
                      <a:endParaRPr lang="it-I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tc>
                <a:tc>
                  <a:txBody>
                    <a:bodyPr/>
                    <a:lstStyle/>
                    <a:p>
                      <a:pPr algn="ctr">
                        <a:lnSpc>
                          <a:spcPct val="107000"/>
                        </a:lnSpc>
                        <a:spcAft>
                          <a:spcPts val="800"/>
                        </a:spcAft>
                      </a:pPr>
                      <a:r>
                        <a:rPr lang="it-IT" sz="1600" kern="100" dirty="0">
                          <a:effectLst/>
                        </a:rPr>
                        <a:t>0.23</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tc>
                <a:tc>
                  <a:txBody>
                    <a:bodyPr/>
                    <a:lstStyle/>
                    <a:p>
                      <a:pPr algn="ctr">
                        <a:lnSpc>
                          <a:spcPct val="107000"/>
                        </a:lnSpc>
                        <a:spcAft>
                          <a:spcPts val="800"/>
                        </a:spcAft>
                      </a:pPr>
                      <a:r>
                        <a:rPr lang="it-IT" sz="1600" kern="100" dirty="0">
                          <a:effectLst/>
                        </a:rPr>
                        <a:t>0.08</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tc>
                <a:extLst>
                  <a:ext uri="{0D108BD9-81ED-4DB2-BD59-A6C34878D82A}">
                    <a16:rowId xmlns:a16="http://schemas.microsoft.com/office/drawing/2014/main" val="2060903537"/>
                  </a:ext>
                </a:extLst>
              </a:tr>
              <a:tr h="446188">
                <a:tc>
                  <a:txBody>
                    <a:bodyPr/>
                    <a:lstStyle/>
                    <a:p>
                      <a:pPr>
                        <a:lnSpc>
                          <a:spcPct val="107000"/>
                        </a:lnSpc>
                        <a:spcAft>
                          <a:spcPts val="800"/>
                        </a:spcAft>
                      </a:pPr>
                      <a:r>
                        <a:rPr lang="it-IT" sz="1400" kern="100" dirty="0">
                          <a:effectLst/>
                        </a:rPr>
                        <a:t>Portugal</a:t>
                      </a:r>
                      <a:endParaRPr lang="it-I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tc>
                <a:tc>
                  <a:txBody>
                    <a:bodyPr/>
                    <a:lstStyle/>
                    <a:p>
                      <a:pPr algn="ctr"/>
                      <a:r>
                        <a:rPr lang="it-IT" sz="1600" kern="100" dirty="0">
                          <a:effectLst/>
                        </a:rPr>
                        <a:t>0.18</a:t>
                      </a:r>
                      <a:endParaRPr lang="it-IT" sz="2400" dirty="0"/>
                    </a:p>
                  </a:txBody>
                  <a:tcPr marL="45271" marR="45271" marT="0" marB="0" anchor="ctr"/>
                </a:tc>
                <a:tc>
                  <a:txBody>
                    <a:bodyPr/>
                    <a:lstStyle/>
                    <a:p>
                      <a:pPr algn="ctr">
                        <a:lnSpc>
                          <a:spcPct val="107000"/>
                        </a:lnSpc>
                        <a:spcAft>
                          <a:spcPts val="800"/>
                        </a:spcAft>
                      </a:pPr>
                      <a:r>
                        <a:rPr lang="it-IT" sz="1600" kern="100" dirty="0">
                          <a:effectLst/>
                        </a:rPr>
                        <a:t>0.05</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45271" marR="45271" marT="0" marB="0" anchor="ctr"/>
                </a:tc>
                <a:extLst>
                  <a:ext uri="{0D108BD9-81ED-4DB2-BD59-A6C34878D82A}">
                    <a16:rowId xmlns:a16="http://schemas.microsoft.com/office/drawing/2014/main" val="2892999117"/>
                  </a:ext>
                </a:extLst>
              </a:tr>
            </a:tbl>
          </a:graphicData>
        </a:graphic>
      </p:graphicFrame>
      <p:graphicFrame>
        <p:nvGraphicFramePr>
          <p:cNvPr id="8" name="Tabella 7">
            <a:extLst>
              <a:ext uri="{FF2B5EF4-FFF2-40B4-BE49-F238E27FC236}">
                <a16:creationId xmlns:a16="http://schemas.microsoft.com/office/drawing/2014/main" id="{F8A8B52D-49AB-8E6A-A82B-A0B3CACFE34A}"/>
              </a:ext>
            </a:extLst>
          </p:cNvPr>
          <p:cNvGraphicFramePr>
            <a:graphicFrameLocks noGrp="1"/>
          </p:cNvGraphicFramePr>
          <p:nvPr>
            <p:extLst>
              <p:ext uri="{D42A27DB-BD31-4B8C-83A1-F6EECF244321}">
                <p14:modId xmlns:p14="http://schemas.microsoft.com/office/powerpoint/2010/main" val="3407170711"/>
              </p:ext>
            </p:extLst>
          </p:nvPr>
        </p:nvGraphicFramePr>
        <p:xfrm>
          <a:off x="5941111" y="4098047"/>
          <a:ext cx="5807750" cy="2082905"/>
        </p:xfrm>
        <a:graphic>
          <a:graphicData uri="http://schemas.openxmlformats.org/drawingml/2006/table">
            <a:tbl>
              <a:tblPr firstRow="1" firstCol="1" bandRow="1">
                <a:tableStyleId>{5C22544A-7EE6-4342-B048-85BDC9FD1C3A}</a:tableStyleId>
              </a:tblPr>
              <a:tblGrid>
                <a:gridCol w="1223777">
                  <a:extLst>
                    <a:ext uri="{9D8B030D-6E8A-4147-A177-3AD203B41FA5}">
                      <a16:colId xmlns:a16="http://schemas.microsoft.com/office/drawing/2014/main" val="3737413548"/>
                    </a:ext>
                  </a:extLst>
                </a:gridCol>
                <a:gridCol w="2244750">
                  <a:extLst>
                    <a:ext uri="{9D8B030D-6E8A-4147-A177-3AD203B41FA5}">
                      <a16:colId xmlns:a16="http://schemas.microsoft.com/office/drawing/2014/main" val="832188428"/>
                    </a:ext>
                  </a:extLst>
                </a:gridCol>
                <a:gridCol w="2339223">
                  <a:extLst>
                    <a:ext uri="{9D8B030D-6E8A-4147-A177-3AD203B41FA5}">
                      <a16:colId xmlns:a16="http://schemas.microsoft.com/office/drawing/2014/main" val="1186182894"/>
                    </a:ext>
                  </a:extLst>
                </a:gridCol>
              </a:tblGrid>
              <a:tr h="408567">
                <a:tc>
                  <a:txBody>
                    <a:bodyPr/>
                    <a:lstStyle/>
                    <a:p>
                      <a:pPr>
                        <a:lnSpc>
                          <a:spcPct val="107000"/>
                        </a:lnSpc>
                        <a:spcAft>
                          <a:spcPts val="800"/>
                        </a:spcAft>
                      </a:pPr>
                      <a:r>
                        <a:rPr lang="it-IT" sz="1600" kern="100" dirty="0">
                          <a:effectLst/>
                        </a:rPr>
                        <a:t>Country</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1600" kern="100" dirty="0">
                          <a:solidFill>
                            <a:schemeClr val="bg1"/>
                          </a:solidFill>
                          <a:effectLst/>
                        </a:rPr>
                        <a:t>Mean</a:t>
                      </a:r>
                      <a:endParaRPr lang="it-IT"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1600" kern="100" dirty="0" err="1">
                          <a:solidFill>
                            <a:schemeClr val="bg1"/>
                          </a:solidFill>
                          <a:effectLst/>
                        </a:rPr>
                        <a:t>Median</a:t>
                      </a:r>
                      <a:endParaRPr lang="it-IT" sz="1600" kern="100" dirty="0">
                        <a:solidFill>
                          <a:schemeClr val="bg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634020366"/>
                  </a:ext>
                </a:extLst>
              </a:tr>
              <a:tr h="417903">
                <a:tc>
                  <a:txBody>
                    <a:bodyPr/>
                    <a:lstStyle/>
                    <a:p>
                      <a:pPr>
                        <a:lnSpc>
                          <a:spcPct val="107000"/>
                        </a:lnSpc>
                        <a:spcAft>
                          <a:spcPts val="800"/>
                        </a:spcAft>
                      </a:pPr>
                      <a:r>
                        <a:rPr lang="it-IT" sz="1400" kern="100" dirty="0" err="1">
                          <a:effectLst/>
                          <a:latin typeface="+mj-lt"/>
                          <a:ea typeface="Calibri" panose="020F0502020204030204" pitchFamily="34" charset="0"/>
                          <a:cs typeface="Times New Roman" panose="02020603050405020304" pitchFamily="18" charset="0"/>
                        </a:rPr>
                        <a:t>Italy</a:t>
                      </a:r>
                      <a:endParaRPr lang="it-IT" sz="1400" kern="10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1600" kern="1200" dirty="0">
                          <a:effectLst/>
                          <a:latin typeface="+mj-lt"/>
                          <a:ea typeface="Calibri" panose="020F0502020204030204" pitchFamily="34" charset="0"/>
                          <a:cs typeface="Times New Roman" panose="02020603050405020304" pitchFamily="18" charset="0"/>
                        </a:rPr>
                        <a:t>21.89</a:t>
                      </a:r>
                      <a:endParaRPr lang="it-IT" sz="1600" kern="100" dirty="0">
                        <a:effectLst/>
                        <a:latin typeface="+mj-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1800" kern="1200" dirty="0">
                          <a:effectLst/>
                        </a:rPr>
                        <a:t>7</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71235536"/>
                  </a:ext>
                </a:extLst>
              </a:tr>
              <a:tr h="436997">
                <a:tc>
                  <a:txBody>
                    <a:bodyPr/>
                    <a:lstStyle/>
                    <a:p>
                      <a:pPr>
                        <a:lnSpc>
                          <a:spcPct val="107000"/>
                        </a:lnSpc>
                        <a:spcAft>
                          <a:spcPts val="800"/>
                        </a:spcAft>
                      </a:pPr>
                      <a:r>
                        <a:rPr lang="it-IT" sz="1400" kern="100" dirty="0">
                          <a:effectLst/>
                          <a:latin typeface="+mj-lt"/>
                          <a:ea typeface="Calibri" panose="020F0502020204030204" pitchFamily="34" charset="0"/>
                          <a:cs typeface="Times New Roman" panose="02020603050405020304" pitchFamily="18" charset="0"/>
                        </a:rPr>
                        <a:t>France</a:t>
                      </a:r>
                    </a:p>
                  </a:txBody>
                  <a:tcPr marL="68580" marR="68580" marT="0" marB="0" anchor="ctr"/>
                </a:tc>
                <a:tc>
                  <a:txBody>
                    <a:bodyPr/>
                    <a:lstStyle/>
                    <a:p>
                      <a:pPr algn="ctr">
                        <a:lnSpc>
                          <a:spcPct val="107000"/>
                        </a:lnSpc>
                        <a:spcAft>
                          <a:spcPts val="800"/>
                        </a:spcAft>
                      </a:pPr>
                      <a:r>
                        <a:rPr lang="it-IT" sz="1600" kern="1200" dirty="0">
                          <a:effectLst/>
                          <a:latin typeface="+mn-lt"/>
                          <a:ea typeface="Calibri" panose="020F0502020204030204" pitchFamily="34" charset="0"/>
                          <a:cs typeface="Times New Roman" panose="02020603050405020304" pitchFamily="18" charset="0"/>
                        </a:rPr>
                        <a:t>19.94</a:t>
                      </a:r>
                      <a:endParaRPr lang="it-IT" sz="1600" kern="1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1800" kern="1200" dirty="0">
                          <a:effectLst/>
                        </a:rPr>
                        <a:t>7.5</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937577645"/>
                  </a:ext>
                </a:extLst>
              </a:tr>
              <a:tr h="409038">
                <a:tc>
                  <a:txBody>
                    <a:bodyPr/>
                    <a:lstStyle/>
                    <a:p>
                      <a:pPr>
                        <a:lnSpc>
                          <a:spcPct val="107000"/>
                        </a:lnSpc>
                        <a:spcAft>
                          <a:spcPts val="800"/>
                        </a:spcAft>
                      </a:pPr>
                      <a:r>
                        <a:rPr lang="it-IT" sz="1400" kern="100" dirty="0">
                          <a:effectLst/>
                          <a:latin typeface="+mn-lt"/>
                          <a:ea typeface="Calibri" panose="020F0502020204030204" pitchFamily="34" charset="0"/>
                          <a:cs typeface="Times New Roman" panose="02020603050405020304" pitchFamily="18" charset="0"/>
                        </a:rPr>
                        <a:t>Netherlands</a:t>
                      </a:r>
                    </a:p>
                  </a:txBody>
                  <a:tcPr marL="68580" marR="68580" marT="0" marB="0" anchor="ctr"/>
                </a:tc>
                <a:tc>
                  <a:txBody>
                    <a:bodyPr/>
                    <a:lstStyle/>
                    <a:p>
                      <a:pPr algn="ctr">
                        <a:lnSpc>
                          <a:spcPct val="107000"/>
                        </a:lnSpc>
                        <a:spcAft>
                          <a:spcPts val="800"/>
                        </a:spcAft>
                      </a:pPr>
                      <a:r>
                        <a:rPr lang="it-IT" sz="1600" kern="1200" dirty="0">
                          <a:effectLst/>
                        </a:rPr>
                        <a:t>19.55</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800"/>
                        </a:spcAft>
                      </a:pPr>
                      <a:r>
                        <a:rPr lang="it-IT" sz="1800" kern="1200" dirty="0">
                          <a:effectLst/>
                        </a:rPr>
                        <a:t>7.5</a:t>
                      </a:r>
                      <a:endParaRPr lang="it-IT"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254159203"/>
                  </a:ext>
                </a:extLst>
              </a:tr>
              <a:tr h="410400">
                <a:tc>
                  <a:txBody>
                    <a:bodyPr/>
                    <a:lstStyle/>
                    <a:p>
                      <a:pPr>
                        <a:lnSpc>
                          <a:spcPct val="107000"/>
                        </a:lnSpc>
                        <a:spcBef>
                          <a:spcPts val="600"/>
                        </a:spcBef>
                        <a:spcAft>
                          <a:spcPts val="1800"/>
                        </a:spcAft>
                      </a:pPr>
                      <a:r>
                        <a:rPr lang="it-IT" sz="1400" kern="100" dirty="0">
                          <a:effectLst/>
                        </a:rPr>
                        <a:t>Portugal</a:t>
                      </a:r>
                      <a:endParaRPr lang="it-IT" sz="1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Bef>
                          <a:spcPts val="600"/>
                        </a:spcBef>
                        <a:spcAft>
                          <a:spcPts val="1800"/>
                        </a:spcAft>
                      </a:pPr>
                      <a:r>
                        <a:rPr lang="it-IT" sz="1600" kern="1200" dirty="0">
                          <a:solidFill>
                            <a:schemeClr val="dk1"/>
                          </a:solidFill>
                          <a:effectLst/>
                          <a:latin typeface="+mn-lt"/>
                          <a:ea typeface="+mn-ea"/>
                          <a:cs typeface="+mn-cs"/>
                        </a:rPr>
                        <a:t>20.74</a:t>
                      </a:r>
                    </a:p>
                  </a:txBody>
                  <a:tcPr marL="68580" marR="68580" marT="0" marB="0" anchor="ctr"/>
                </a:tc>
                <a:tc>
                  <a:txBody>
                    <a:bodyPr/>
                    <a:lstStyle/>
                    <a:p>
                      <a:pPr algn="ctr">
                        <a:lnSpc>
                          <a:spcPct val="107000"/>
                        </a:lnSpc>
                        <a:spcBef>
                          <a:spcPts val="600"/>
                        </a:spcBef>
                        <a:spcAft>
                          <a:spcPts val="1800"/>
                        </a:spcAft>
                      </a:pPr>
                      <a:r>
                        <a:rPr lang="it-IT" sz="1800" b="1" kern="100" dirty="0">
                          <a:solidFill>
                            <a:srgbClr val="FF0000"/>
                          </a:solidFill>
                          <a:effectLst/>
                        </a:rPr>
                        <a:t>4</a:t>
                      </a:r>
                      <a:endParaRPr lang="it-IT" sz="1600" b="1" kern="1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31075414"/>
                  </a:ext>
                </a:extLst>
              </a:tr>
            </a:tbl>
          </a:graphicData>
        </a:graphic>
      </p:graphicFrame>
      <p:sp>
        <p:nvSpPr>
          <p:cNvPr id="3" name="Rettangolo 2"/>
          <p:cNvSpPr/>
          <p:nvPr/>
        </p:nvSpPr>
        <p:spPr>
          <a:xfrm>
            <a:off x="5859692" y="594194"/>
            <a:ext cx="3281732" cy="400110"/>
          </a:xfrm>
          <a:prstGeom prst="rect">
            <a:avLst/>
          </a:prstGeom>
        </p:spPr>
        <p:txBody>
          <a:bodyPr wrap="none">
            <a:spAutoFit/>
          </a:bodyPr>
          <a:lstStyle/>
          <a:p>
            <a:r>
              <a:rPr lang="it-IT" sz="2000" b="1" dirty="0">
                <a:solidFill>
                  <a:schemeClr val="accent1">
                    <a:lumMod val="75000"/>
                  </a:schemeClr>
                </a:solidFill>
                <a:latin typeface="Calibri"/>
              </a:rPr>
              <a:t>PDS (</a:t>
            </a:r>
            <a:r>
              <a:rPr lang="it-IT" sz="2000" b="1" dirty="0" err="1">
                <a:solidFill>
                  <a:schemeClr val="accent1">
                    <a:lumMod val="75000"/>
                  </a:schemeClr>
                </a:solidFill>
                <a:latin typeface="Calibri"/>
              </a:rPr>
              <a:t>poly-drug</a:t>
            </a:r>
            <a:r>
              <a:rPr lang="it-IT" sz="2000" b="1" dirty="0">
                <a:solidFill>
                  <a:schemeClr val="accent1">
                    <a:lumMod val="75000"/>
                  </a:schemeClr>
                </a:solidFill>
                <a:latin typeface="Calibri"/>
              </a:rPr>
              <a:t> use </a:t>
            </a:r>
            <a:r>
              <a:rPr lang="it-IT" sz="2000" b="1" dirty="0" err="1">
                <a:solidFill>
                  <a:schemeClr val="accent1">
                    <a:lumMod val="75000"/>
                  </a:schemeClr>
                </a:solidFill>
                <a:latin typeface="Calibri"/>
              </a:rPr>
              <a:t>indicator</a:t>
            </a:r>
            <a:r>
              <a:rPr lang="it-IT" sz="2000" b="1" dirty="0">
                <a:solidFill>
                  <a:schemeClr val="accent1">
                    <a:lumMod val="75000"/>
                  </a:schemeClr>
                </a:solidFill>
                <a:latin typeface="Calibri"/>
              </a:rPr>
              <a:t>)</a:t>
            </a:r>
          </a:p>
        </p:txBody>
      </p:sp>
      <p:sp>
        <p:nvSpPr>
          <p:cNvPr id="5" name="Rettangolo 4"/>
          <p:cNvSpPr/>
          <p:nvPr/>
        </p:nvSpPr>
        <p:spPr>
          <a:xfrm>
            <a:off x="5859692" y="3653559"/>
            <a:ext cx="4397742" cy="400110"/>
          </a:xfrm>
          <a:prstGeom prst="rect">
            <a:avLst/>
          </a:prstGeom>
        </p:spPr>
        <p:txBody>
          <a:bodyPr wrap="none">
            <a:spAutoFit/>
          </a:bodyPr>
          <a:lstStyle/>
          <a:p>
            <a:r>
              <a:rPr lang="it-IT" sz="2000" b="1" dirty="0">
                <a:solidFill>
                  <a:schemeClr val="accent1">
                    <a:lumMod val="75000"/>
                  </a:schemeClr>
                </a:solidFill>
                <a:latin typeface="Calibri"/>
              </a:rPr>
              <a:t>FUS (</a:t>
            </a:r>
            <a:r>
              <a:rPr lang="it-IT" sz="2000" b="1" dirty="0" err="1">
                <a:solidFill>
                  <a:schemeClr val="accent1">
                    <a:lumMod val="75000"/>
                  </a:schemeClr>
                </a:solidFill>
                <a:latin typeface="Calibri"/>
              </a:rPr>
              <a:t>poly-drug</a:t>
            </a:r>
            <a:r>
              <a:rPr lang="it-IT" sz="2000" b="1" dirty="0">
                <a:solidFill>
                  <a:schemeClr val="accent1">
                    <a:lumMod val="75000"/>
                  </a:schemeClr>
                </a:solidFill>
                <a:latin typeface="Calibri"/>
              </a:rPr>
              <a:t> use </a:t>
            </a:r>
            <a:r>
              <a:rPr lang="it-IT" sz="2000" b="1" dirty="0" err="1">
                <a:solidFill>
                  <a:schemeClr val="accent1">
                    <a:lumMod val="75000"/>
                  </a:schemeClr>
                </a:solidFill>
                <a:latin typeface="Calibri"/>
              </a:rPr>
              <a:t>frequency</a:t>
            </a:r>
            <a:r>
              <a:rPr lang="it-IT" sz="2000" b="1" dirty="0">
                <a:solidFill>
                  <a:schemeClr val="accent1">
                    <a:lumMod val="75000"/>
                  </a:schemeClr>
                </a:solidFill>
                <a:latin typeface="Calibri"/>
              </a:rPr>
              <a:t> </a:t>
            </a:r>
            <a:r>
              <a:rPr lang="it-IT" sz="2000" b="1" dirty="0" err="1">
                <a:solidFill>
                  <a:schemeClr val="accent1">
                    <a:lumMod val="75000"/>
                  </a:schemeClr>
                </a:solidFill>
                <a:latin typeface="Calibri"/>
              </a:rPr>
              <a:t>indicator</a:t>
            </a:r>
            <a:r>
              <a:rPr lang="it-IT" sz="2000" b="1" dirty="0">
                <a:solidFill>
                  <a:schemeClr val="accent1">
                    <a:lumMod val="75000"/>
                  </a:schemeClr>
                </a:solidFill>
                <a:latin typeface="Calibri"/>
              </a:rPr>
              <a:t>)</a:t>
            </a:r>
          </a:p>
        </p:txBody>
      </p:sp>
    </p:spTree>
    <p:extLst>
      <p:ext uri="{BB962C8B-B14F-4D97-AF65-F5344CB8AC3E}">
        <p14:creationId xmlns:p14="http://schemas.microsoft.com/office/powerpoint/2010/main" val="459316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wipe(down)">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3" end="3"/>
                                            </p:txEl>
                                          </p:spTgt>
                                        </p:tgtEl>
                                        <p:attrNameLst>
                                          <p:attrName>style.visibility</p:attrName>
                                        </p:attrNameLst>
                                      </p:cBhvr>
                                      <p:to>
                                        <p:strVal val="visible"/>
                                      </p:to>
                                    </p:set>
                                    <p:animEffect transition="in" filter="wipe(down)">
                                      <p:cBhvr>
                                        <p:cTn id="17" dur="500"/>
                                        <p:tgtEl>
                                          <p:spTgt spid="4">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4" end="4"/>
                                            </p:txEl>
                                          </p:spTgt>
                                        </p:tgtEl>
                                        <p:attrNameLst>
                                          <p:attrName>style.visibility</p:attrName>
                                        </p:attrNameLst>
                                      </p:cBhvr>
                                      <p:to>
                                        <p:strVal val="visible"/>
                                      </p:to>
                                    </p:set>
                                    <p:animEffect transition="in" filter="wipe(down)">
                                      <p:cBhvr>
                                        <p:cTn id="2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E65D5AF1-3230-30E8-F9DF-EBF471AB0C79}"/>
              </a:ext>
            </a:extLst>
          </p:cNvPr>
          <p:cNvSpPr>
            <a:spLocks noGrp="1"/>
          </p:cNvSpPr>
          <p:nvPr>
            <p:ph type="title"/>
          </p:nvPr>
        </p:nvSpPr>
        <p:spPr>
          <a:xfrm>
            <a:off x="1837892" y="702198"/>
            <a:ext cx="10205882" cy="581720"/>
          </a:xfrm>
        </p:spPr>
        <p:txBody>
          <a:bodyPr>
            <a:normAutofit/>
          </a:bodyPr>
          <a:lstStyle/>
          <a:p>
            <a:r>
              <a:rPr lang="en-US" sz="2400" b="1" dirty="0"/>
              <a:t>More information and the basis for ongoing work in the references </a:t>
            </a:r>
            <a:endParaRPr lang="it-IT" sz="2400" b="1" dirty="0"/>
          </a:p>
        </p:txBody>
      </p:sp>
      <p:sp>
        <p:nvSpPr>
          <p:cNvPr id="9" name="Segnaposto contenuto 8">
            <a:extLst>
              <a:ext uri="{FF2B5EF4-FFF2-40B4-BE49-F238E27FC236}">
                <a16:creationId xmlns:a16="http://schemas.microsoft.com/office/drawing/2014/main" id="{E6563800-7AEE-6CC0-AC04-7F0A90942ED5}"/>
              </a:ext>
            </a:extLst>
          </p:cNvPr>
          <p:cNvSpPr>
            <a:spLocks noGrp="1"/>
          </p:cNvSpPr>
          <p:nvPr>
            <p:ph idx="1"/>
          </p:nvPr>
        </p:nvSpPr>
        <p:spPr>
          <a:xfrm>
            <a:off x="1837892" y="1493157"/>
            <a:ext cx="9802761" cy="5120586"/>
          </a:xfrm>
        </p:spPr>
        <p:txBody>
          <a:bodyPr>
            <a:normAutofit fontScale="70000" lnSpcReduction="20000"/>
          </a:bodyPr>
          <a:lstStyle/>
          <a:p>
            <a:r>
              <a:rPr lang="en-US" sz="2800" dirty="0"/>
              <a:t>In the references are reported:</a:t>
            </a:r>
          </a:p>
          <a:p>
            <a:r>
              <a:rPr lang="en-US" sz="2800" dirty="0"/>
              <a:t>The basis for </a:t>
            </a:r>
            <a:r>
              <a:rPr lang="en-US" sz="2800" dirty="0" err="1"/>
              <a:t>leximetric</a:t>
            </a:r>
            <a:r>
              <a:rPr lang="en-US" sz="2800" dirty="0"/>
              <a:t> analysis and the application on the various laws in force in Italy, over the past 30 years;</a:t>
            </a:r>
          </a:p>
          <a:p>
            <a:r>
              <a:rPr lang="en-US" sz="2800" dirty="0"/>
              <a:t>Information on costs of supply repression according to the law in action;</a:t>
            </a:r>
          </a:p>
          <a:p>
            <a:r>
              <a:rPr lang="en-US" sz="2800" dirty="0"/>
              <a:t>Information on poly-drug use; new indicators and applications on adolescent populations;</a:t>
            </a:r>
          </a:p>
          <a:p>
            <a:r>
              <a:rPr lang="en-US" sz="2800" dirty="0"/>
              <a:t>Important information on the impact of changes in law or policy on cannabis use (ESPAD data set) in the work by Elisa Benedetti et al. (2021), where the abstract concludes:</a:t>
            </a:r>
          </a:p>
          <a:p>
            <a:r>
              <a:rPr lang="en-US" sz="5100" i="1" dirty="0">
                <a:latin typeface="Arial Narrow" panose="020B0606020202030204" pitchFamily="34" charset="0"/>
              </a:rPr>
              <a:t>’</a:t>
            </a:r>
            <a:r>
              <a:rPr lang="en-US" sz="2600" i="1" dirty="0">
                <a:latin typeface="Arial Narrow" panose="020B0606020202030204" pitchFamily="34" charset="0"/>
              </a:rPr>
              <a:t>S</a:t>
            </a:r>
            <a:r>
              <a:rPr lang="it-IT" sz="2900" i="1" dirty="0" err="1">
                <a:latin typeface="Arial Narrow" panose="020B0606020202030204" pitchFamily="34" charset="0"/>
              </a:rPr>
              <a:t>ome</a:t>
            </a:r>
            <a:r>
              <a:rPr lang="it-IT" sz="2900" i="1" dirty="0">
                <a:latin typeface="Arial Narrow" panose="020B0606020202030204" pitchFamily="34" charset="0"/>
              </a:rPr>
              <a:t> </a:t>
            </a:r>
            <a:r>
              <a:rPr lang="it-IT" sz="2900" i="1" dirty="0" err="1">
                <a:latin typeface="Arial Narrow" panose="020B0606020202030204" pitchFamily="34" charset="0"/>
              </a:rPr>
              <a:t>forms</a:t>
            </a:r>
            <a:r>
              <a:rPr lang="it-IT" sz="2900" i="1" dirty="0">
                <a:latin typeface="Arial Narrow" panose="020B0606020202030204" pitchFamily="34" charset="0"/>
              </a:rPr>
              <a:t> of </a:t>
            </a:r>
            <a:r>
              <a:rPr lang="it-IT" sz="2900" i="1" dirty="0" err="1">
                <a:latin typeface="Arial Narrow" panose="020B0606020202030204" pitchFamily="34" charset="0"/>
              </a:rPr>
              <a:t>restrictive</a:t>
            </a:r>
            <a:r>
              <a:rPr lang="it-IT" sz="2900" i="1" dirty="0">
                <a:latin typeface="Arial Narrow" panose="020B0606020202030204" pitchFamily="34" charset="0"/>
              </a:rPr>
              <a:t> </a:t>
            </a:r>
            <a:r>
              <a:rPr lang="it-IT" sz="2900" i="1" dirty="0" err="1">
                <a:latin typeface="Arial Narrow" panose="020B0606020202030204" pitchFamily="34" charset="0"/>
              </a:rPr>
              <a:t>intervention</a:t>
            </a:r>
            <a:r>
              <a:rPr lang="it-IT" sz="2900" i="1" dirty="0">
                <a:latin typeface="Arial Narrow" panose="020B0606020202030204" pitchFamily="34" charset="0"/>
              </a:rPr>
              <a:t> reduce the general </a:t>
            </a:r>
            <a:r>
              <a:rPr lang="it-IT" sz="2900" i="1" dirty="0" err="1">
                <a:latin typeface="Arial Narrow" panose="020B0606020202030204" pitchFamily="34" charset="0"/>
              </a:rPr>
              <a:t>prevalence</a:t>
            </a:r>
            <a:r>
              <a:rPr lang="it-IT" sz="2900" i="1" dirty="0">
                <a:latin typeface="Arial Narrow" panose="020B0606020202030204" pitchFamily="34" charset="0"/>
              </a:rPr>
              <a:t> of use and more liberal </a:t>
            </a:r>
            <a:r>
              <a:rPr lang="it-IT" sz="2900" i="1" dirty="0" err="1">
                <a:latin typeface="Arial Narrow" panose="020B0606020202030204" pitchFamily="34" charset="0"/>
              </a:rPr>
              <a:t>reforms</a:t>
            </a:r>
            <a:r>
              <a:rPr lang="it-IT" sz="2900" i="1" dirty="0">
                <a:latin typeface="Arial Narrow" panose="020B0606020202030204" pitchFamily="34" charset="0"/>
              </a:rPr>
              <a:t> </a:t>
            </a:r>
            <a:r>
              <a:rPr lang="it-IT" sz="2900" i="1" dirty="0" err="1">
                <a:latin typeface="Arial Narrow" panose="020B0606020202030204" pitchFamily="34" charset="0"/>
              </a:rPr>
              <a:t>seem</a:t>
            </a:r>
            <a:r>
              <a:rPr lang="it-IT" sz="2900" i="1" dirty="0">
                <a:latin typeface="Arial Narrow" panose="020B0606020202030204" pitchFamily="34" charset="0"/>
              </a:rPr>
              <a:t> </a:t>
            </a:r>
            <a:r>
              <a:rPr lang="it-IT" sz="2900" i="1" dirty="0" err="1">
                <a:latin typeface="Arial Narrow" panose="020B0606020202030204" pitchFamily="34" charset="0"/>
              </a:rPr>
              <a:t>linked</a:t>
            </a:r>
            <a:r>
              <a:rPr lang="it-IT" sz="2900" i="1" dirty="0">
                <a:latin typeface="Arial Narrow" panose="020B0606020202030204" pitchFamily="34" charset="0"/>
              </a:rPr>
              <a:t> to an </a:t>
            </a:r>
            <a:r>
              <a:rPr lang="it-IT" sz="2900" i="1" dirty="0" err="1">
                <a:latin typeface="Arial Narrow" panose="020B0606020202030204" pitchFamily="34" charset="0"/>
              </a:rPr>
              <a:t>increase</a:t>
            </a:r>
            <a:r>
              <a:rPr lang="it-IT" sz="2900" i="1" dirty="0">
                <a:latin typeface="Arial Narrow" panose="020B0606020202030204" pitchFamily="34" charset="0"/>
              </a:rPr>
              <a:t> in the share of </a:t>
            </a:r>
            <a:r>
              <a:rPr lang="it-IT" sz="2900" i="1" dirty="0" err="1">
                <a:latin typeface="Arial Narrow" panose="020B0606020202030204" pitchFamily="34" charset="0"/>
              </a:rPr>
              <a:t>students</a:t>
            </a:r>
            <a:r>
              <a:rPr lang="it-IT" sz="2900" i="1" dirty="0">
                <a:latin typeface="Arial Narrow" panose="020B0606020202030204" pitchFamily="34" charset="0"/>
              </a:rPr>
              <a:t> </a:t>
            </a:r>
            <a:r>
              <a:rPr lang="it-IT" sz="2900" i="1" dirty="0" err="1">
                <a:latin typeface="Arial Narrow" panose="020B0606020202030204" pitchFamily="34" charset="0"/>
              </a:rPr>
              <a:t>initiating</a:t>
            </a:r>
            <a:r>
              <a:rPr lang="it-IT" sz="2900" i="1" dirty="0">
                <a:latin typeface="Arial Narrow" panose="020B0606020202030204" pitchFamily="34" charset="0"/>
              </a:rPr>
              <a:t> use of cannabis. </a:t>
            </a:r>
            <a:r>
              <a:rPr lang="it-IT" sz="2900" i="1" dirty="0" err="1">
                <a:latin typeface="Arial Narrow" panose="020B0606020202030204" pitchFamily="34" charset="0"/>
              </a:rPr>
              <a:t>We</a:t>
            </a:r>
            <a:r>
              <a:rPr lang="it-IT" sz="2900" i="1" dirty="0">
                <a:latin typeface="Arial Narrow" panose="020B0606020202030204" pitchFamily="34" charset="0"/>
              </a:rPr>
              <a:t> </a:t>
            </a:r>
            <a:r>
              <a:rPr lang="it-IT" sz="2900" i="1" dirty="0" err="1">
                <a:latin typeface="Arial Narrow" panose="020B0606020202030204" pitchFamily="34" charset="0"/>
              </a:rPr>
              <a:t>find</a:t>
            </a:r>
            <a:r>
              <a:rPr lang="it-IT" sz="2900" i="1" dirty="0">
                <a:latin typeface="Arial Narrow" panose="020B0606020202030204" pitchFamily="34" charset="0"/>
              </a:rPr>
              <a:t> no </a:t>
            </a:r>
            <a:r>
              <a:rPr lang="it-IT" sz="2900" i="1" dirty="0" err="1">
                <a:latin typeface="Arial Narrow" panose="020B0606020202030204" pitchFamily="34" charset="0"/>
              </a:rPr>
              <a:t>evidence</a:t>
            </a:r>
            <a:r>
              <a:rPr lang="it-IT" sz="2900" i="1" dirty="0">
                <a:latin typeface="Arial Narrow" panose="020B0606020202030204" pitchFamily="34" charset="0"/>
              </a:rPr>
              <a:t> of an </a:t>
            </a:r>
            <a:r>
              <a:rPr lang="it-IT" sz="2900" i="1" dirty="0" err="1">
                <a:latin typeface="Arial Narrow" panose="020B0606020202030204" pitchFamily="34" charset="0"/>
              </a:rPr>
              <a:t>effect</a:t>
            </a:r>
            <a:r>
              <a:rPr lang="it-IT" sz="2900" i="1" dirty="0">
                <a:latin typeface="Arial Narrow" panose="020B0606020202030204" pitchFamily="34" charset="0"/>
              </a:rPr>
              <a:t> of policy </a:t>
            </a:r>
            <a:r>
              <a:rPr lang="it-IT" sz="2900" i="1" dirty="0" err="1">
                <a:latin typeface="Arial Narrow" panose="020B0606020202030204" pitchFamily="34" charset="0"/>
              </a:rPr>
              <a:t>changes</a:t>
            </a:r>
            <a:r>
              <a:rPr lang="it-IT" sz="2900" i="1" dirty="0">
                <a:latin typeface="Arial Narrow" panose="020B0606020202030204" pitchFamily="34" charset="0"/>
              </a:rPr>
              <a:t> on the share of </a:t>
            </a:r>
            <a:r>
              <a:rPr lang="it-IT" sz="2900" i="1" dirty="0" err="1">
                <a:latin typeface="Arial Narrow" panose="020B0606020202030204" pitchFamily="34" charset="0"/>
              </a:rPr>
              <a:t>frequent</a:t>
            </a:r>
            <a:r>
              <a:rPr lang="it-IT" sz="2900" i="1" dirty="0">
                <a:latin typeface="Arial Narrow" panose="020B0606020202030204" pitchFamily="34" charset="0"/>
              </a:rPr>
              <a:t> users, </a:t>
            </a:r>
            <a:r>
              <a:rPr lang="it-IT" sz="2900" i="1" dirty="0" err="1">
                <a:latin typeface="Arial Narrow" panose="020B0606020202030204" pitchFamily="34" charset="0"/>
              </a:rPr>
              <a:t>which</a:t>
            </a:r>
            <a:r>
              <a:rPr lang="it-IT" sz="2900" i="1" dirty="0">
                <a:latin typeface="Arial Narrow" panose="020B0606020202030204" pitchFamily="34" charset="0"/>
              </a:rPr>
              <a:t> are </a:t>
            </a:r>
            <a:r>
              <a:rPr lang="it-IT" sz="2900" i="1" dirty="0" err="1">
                <a:latin typeface="Arial Narrow" panose="020B0606020202030204" pitchFamily="34" charset="0"/>
              </a:rPr>
              <a:t>presumably</a:t>
            </a:r>
            <a:r>
              <a:rPr lang="it-IT" sz="2900" i="1" dirty="0">
                <a:latin typeface="Arial Narrow" panose="020B0606020202030204" pitchFamily="34" charset="0"/>
              </a:rPr>
              <a:t> </a:t>
            </a:r>
            <a:r>
              <a:rPr lang="it-IT" sz="2900" i="1" dirty="0" err="1">
                <a:latin typeface="Arial Narrow" panose="020B0606020202030204" pitchFamily="34" charset="0"/>
              </a:rPr>
              <a:t>those</a:t>
            </a:r>
            <a:r>
              <a:rPr lang="it-IT" sz="2900" i="1" dirty="0">
                <a:latin typeface="Arial Narrow" panose="020B0606020202030204" pitchFamily="34" charset="0"/>
              </a:rPr>
              <a:t> more </a:t>
            </a:r>
            <a:r>
              <a:rPr lang="it-IT" sz="2900" i="1" dirty="0" err="1">
                <a:latin typeface="Arial Narrow" panose="020B0606020202030204" pitchFamily="34" charset="0"/>
              </a:rPr>
              <a:t>likely</a:t>
            </a:r>
            <a:r>
              <a:rPr lang="it-IT" sz="2900" i="1" dirty="0">
                <a:latin typeface="Arial Narrow" panose="020B0606020202030204" pitchFamily="34" charset="0"/>
              </a:rPr>
              <a:t> to </a:t>
            </a:r>
            <a:r>
              <a:rPr lang="it-IT" sz="2900" i="1" dirty="0" err="1">
                <a:latin typeface="Arial Narrow" panose="020B0606020202030204" pitchFamily="34" charset="0"/>
              </a:rPr>
              <a:t>develop</a:t>
            </a:r>
            <a:r>
              <a:rPr lang="it-IT" sz="2900" i="1" dirty="0">
                <a:latin typeface="Arial Narrow" panose="020B0606020202030204" pitchFamily="34" charset="0"/>
              </a:rPr>
              <a:t> use-</a:t>
            </a:r>
            <a:r>
              <a:rPr lang="it-IT" sz="2900" i="1" dirty="0" err="1">
                <a:latin typeface="Arial Narrow" panose="020B0606020202030204" pitchFamily="34" charset="0"/>
              </a:rPr>
              <a:t>related</a:t>
            </a:r>
            <a:r>
              <a:rPr lang="it-IT" sz="2900" i="1" dirty="0">
                <a:latin typeface="Arial Narrow" panose="020B0606020202030204" pitchFamily="34" charset="0"/>
              </a:rPr>
              <a:t> health </a:t>
            </a:r>
            <a:r>
              <a:rPr lang="it-IT" sz="2900" i="1" dirty="0" err="1">
                <a:latin typeface="Arial Narrow" panose="020B0606020202030204" pitchFamily="34" charset="0"/>
              </a:rPr>
              <a:t>consequences</a:t>
            </a:r>
            <a:r>
              <a:rPr lang="it-IT" sz="2900" i="1" dirty="0">
                <a:latin typeface="Arial Narrow" panose="020B0606020202030204" pitchFamily="34" charset="0"/>
              </a:rPr>
              <a:t>.</a:t>
            </a:r>
            <a:r>
              <a:rPr lang="it-IT" sz="4500" i="1" dirty="0">
                <a:latin typeface="Arial Narrow" panose="020B0606020202030204" pitchFamily="34" charset="0"/>
              </a:rPr>
              <a:t>’</a:t>
            </a:r>
          </a:p>
          <a:p>
            <a:r>
              <a:rPr lang="en-US" sz="2800" dirty="0"/>
              <a:t>Further analysis is planned, as part of an inter-university project, on additional data and countries. </a:t>
            </a:r>
          </a:p>
          <a:p>
            <a:endParaRPr lang="it-IT" sz="2800" dirty="0"/>
          </a:p>
        </p:txBody>
      </p:sp>
    </p:spTree>
    <p:extLst>
      <p:ext uri="{BB962C8B-B14F-4D97-AF65-F5344CB8AC3E}">
        <p14:creationId xmlns:p14="http://schemas.microsoft.com/office/powerpoint/2010/main" val="1363412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xEl>
                                              <p:pRg st="3" end="3"/>
                                            </p:txEl>
                                          </p:spTgt>
                                        </p:tgtEl>
                                        <p:attrNameLst>
                                          <p:attrName>style.visibility</p:attrName>
                                        </p:attrNameLst>
                                      </p:cBhvr>
                                      <p:to>
                                        <p:strVal val="visible"/>
                                      </p:to>
                                    </p:set>
                                    <p:animEffect transition="in" filter="wipe(down)">
                                      <p:cBhvr>
                                        <p:cTn id="7" dur="500"/>
                                        <p:tgtEl>
                                          <p:spTgt spid="9">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xEl>
                                              <p:pRg st="4" end="4"/>
                                            </p:txEl>
                                          </p:spTgt>
                                        </p:tgtEl>
                                        <p:attrNameLst>
                                          <p:attrName>style.visibility</p:attrName>
                                        </p:attrNameLst>
                                      </p:cBhvr>
                                      <p:to>
                                        <p:strVal val="visible"/>
                                      </p:to>
                                    </p:set>
                                    <p:animEffect transition="in" filter="wipe(down)">
                                      <p:cBhvr>
                                        <p:cTn id="12" dur="500"/>
                                        <p:tgtEl>
                                          <p:spTgt spid="9">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9">
                                            <p:txEl>
                                              <p:pRg st="5" end="5"/>
                                            </p:txEl>
                                          </p:spTgt>
                                        </p:tgtEl>
                                        <p:attrNameLst>
                                          <p:attrName>style.visibility</p:attrName>
                                        </p:attrNameLst>
                                      </p:cBhvr>
                                      <p:to>
                                        <p:strVal val="visible"/>
                                      </p:to>
                                    </p:set>
                                    <p:animEffect transition="in" filter="wipe(down)">
                                      <p:cBhvr>
                                        <p:cTn id="17" dur="500"/>
                                        <p:tgtEl>
                                          <p:spTgt spid="9">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xEl>
                                              <p:pRg st="6" end="6"/>
                                            </p:txEl>
                                          </p:spTgt>
                                        </p:tgtEl>
                                        <p:attrNameLst>
                                          <p:attrName>style.visibility</p:attrName>
                                        </p:attrNameLst>
                                      </p:cBhvr>
                                      <p:to>
                                        <p:strVal val="visible"/>
                                      </p:to>
                                    </p:set>
                                    <p:animEffect transition="in" filter="wipe(down)">
                                      <p:cBhvr>
                                        <p:cTn id="22" dur="5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7D0F4567-78B8-83D6-74A0-C72C516E3F0A}"/>
              </a:ext>
            </a:extLst>
          </p:cNvPr>
          <p:cNvSpPr>
            <a:spLocks noGrp="1"/>
          </p:cNvSpPr>
          <p:nvPr>
            <p:ph type="title"/>
          </p:nvPr>
        </p:nvSpPr>
        <p:spPr>
          <a:xfrm>
            <a:off x="2238964" y="142329"/>
            <a:ext cx="8911687" cy="1280890"/>
          </a:xfrm>
        </p:spPr>
        <p:txBody>
          <a:bodyPr/>
          <a:lstStyle/>
          <a:p>
            <a:r>
              <a:rPr lang="it-IT" b="1" dirty="0" err="1"/>
              <a:t>References</a:t>
            </a:r>
            <a:endParaRPr lang="it-IT" b="1" dirty="0"/>
          </a:p>
        </p:txBody>
      </p:sp>
      <p:sp>
        <p:nvSpPr>
          <p:cNvPr id="6" name="Segnaposto contenuto 5">
            <a:extLst>
              <a:ext uri="{FF2B5EF4-FFF2-40B4-BE49-F238E27FC236}">
                <a16:creationId xmlns:a16="http://schemas.microsoft.com/office/drawing/2014/main" id="{FE25CC3E-7E6F-8428-6483-9AD1CCA68EE3}"/>
              </a:ext>
            </a:extLst>
          </p:cNvPr>
          <p:cNvSpPr>
            <a:spLocks noGrp="1"/>
          </p:cNvSpPr>
          <p:nvPr>
            <p:ph idx="1"/>
          </p:nvPr>
        </p:nvSpPr>
        <p:spPr>
          <a:xfrm>
            <a:off x="2025445" y="1160205"/>
            <a:ext cx="9479167" cy="5427407"/>
          </a:xfrm>
        </p:spPr>
        <p:txBody>
          <a:bodyPr>
            <a:normAutofit fontScale="85000" lnSpcReduction="10000"/>
          </a:bodyPr>
          <a:lstStyle/>
          <a:p>
            <a:r>
              <a:rPr lang="it-IT" sz="1800" dirty="0">
                <a:effectLst/>
                <a:latin typeface="Arial Narrow" panose="020B0606020202030204" pitchFamily="34" charset="0"/>
                <a:ea typeface="Times New Roman" panose="02020603050405020304" pitchFamily="18" charset="0"/>
                <a:cs typeface="Times New Roman" panose="02020603050405020304" pitchFamily="18" charset="0"/>
              </a:rPr>
              <a:t>Elena Ventura and Carla Rossi editors</a:t>
            </a:r>
            <a:r>
              <a:rPr lang="it-IT" sz="1800" i="1"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i="1" dirty="0">
                <a:effectLst/>
                <a:latin typeface="Arial Narrow" panose="020B0606020202030204" pitchFamily="34" charset="0"/>
                <a:ea typeface="Times New Roman" panose="02020603050405020304" pitchFamily="18" charset="0"/>
                <a:cs typeface="Times New Roman" panose="02020603050405020304" pitchFamily="18" charset="0"/>
              </a:rPr>
              <a:t>Drug laws in Europe: main features and comparisons</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dirty="0" err="1">
                <a:effectLst/>
                <a:latin typeface="Arial Narrow" panose="020B0606020202030204" pitchFamily="34" charset="0"/>
                <a:ea typeface="Times New Roman" panose="02020603050405020304" pitchFamily="18" charset="0"/>
                <a:cs typeface="Times New Roman" panose="02020603050405020304" pitchFamily="18" charset="0"/>
              </a:rPr>
              <a:t>UniversItalia</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 di </a:t>
            </a:r>
            <a:r>
              <a:rPr lang="en-US" sz="1800" dirty="0" err="1">
                <a:effectLst/>
                <a:latin typeface="Arial Narrow" panose="020B0606020202030204" pitchFamily="34" charset="0"/>
                <a:ea typeface="Times New Roman" panose="02020603050405020304" pitchFamily="18" charset="0"/>
                <a:cs typeface="Times New Roman" panose="02020603050405020304" pitchFamily="18" charset="0"/>
              </a:rPr>
              <a:t>Onorati</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dirty="0" err="1">
                <a:effectLst/>
                <a:latin typeface="Arial Narrow" panose="020B0606020202030204" pitchFamily="34" charset="0"/>
                <a:ea typeface="Times New Roman" panose="02020603050405020304" pitchFamily="18" charset="0"/>
                <a:cs typeface="Times New Roman" panose="02020603050405020304" pitchFamily="18" charset="0"/>
              </a:rPr>
              <a:t>s.r.l</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 Roma, ISBN 978-88-6507-401-5, 2013.</a:t>
            </a:r>
            <a:endParaRPr lang="it-IT" sz="1800" dirty="0">
              <a:effectLst/>
              <a:latin typeface="Arial Narrow" panose="020B0606020202030204" pitchFamily="34" charset="0"/>
              <a:ea typeface="Times New Roman" panose="02020603050405020304" pitchFamily="18" charset="0"/>
              <a:cs typeface="Times New Roman" panose="02020603050405020304" pitchFamily="18" charset="0"/>
            </a:endParaRPr>
          </a:p>
          <a:p>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Alessia </a:t>
            </a:r>
            <a:r>
              <a:rPr lang="en-US" sz="1800" dirty="0" err="1">
                <a:effectLst/>
                <a:latin typeface="Arial Narrow" panose="020B0606020202030204" pitchFamily="34" charset="0"/>
                <a:ea typeface="Times New Roman" panose="02020603050405020304" pitchFamily="18" charset="0"/>
                <a:cs typeface="Times New Roman" panose="02020603050405020304" pitchFamily="18" charset="0"/>
              </a:rPr>
              <a:t>Mammone</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 Francesco Fabi, </a:t>
            </a:r>
            <a:r>
              <a:rPr lang="en-US" sz="1800" dirty="0" err="1">
                <a:effectLst/>
                <a:latin typeface="Arial Narrow" panose="020B0606020202030204" pitchFamily="34" charset="0"/>
                <a:ea typeface="Times New Roman" panose="02020603050405020304" pitchFamily="18" charset="0"/>
                <a:cs typeface="Times New Roman" panose="02020603050405020304" pitchFamily="18" charset="0"/>
              </a:rPr>
              <a:t>Emanuela</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dirty="0" err="1">
                <a:effectLst/>
                <a:latin typeface="Arial Narrow" panose="020B0606020202030204" pitchFamily="34" charset="0"/>
                <a:ea typeface="Times New Roman" panose="02020603050405020304" pitchFamily="18" charset="0"/>
                <a:cs typeface="Times New Roman" panose="02020603050405020304" pitchFamily="18" charset="0"/>
              </a:rPr>
              <a:t>Colasante</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 Valeria Siciliano, Sabrina Molinaro, Ludwig Kraus, Carla Rossi,</a:t>
            </a:r>
            <a:r>
              <a:rPr lang="en-US" sz="1800" i="1"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New indicators to evaluate and to compare harmful drug use among adolescents in 38 European</a:t>
            </a:r>
            <a:r>
              <a:rPr lang="en-US" sz="1800" i="1"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countries</a:t>
            </a:r>
            <a:r>
              <a:rPr lang="en-US" sz="1800" i="1"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i="1" dirty="0">
                <a:effectLst/>
                <a:latin typeface="Arial Narrow" panose="020B0606020202030204" pitchFamily="34" charset="0"/>
                <a:ea typeface="Times New Roman" panose="02020603050405020304" pitchFamily="18" charset="0"/>
                <a:cs typeface="DINMittelschrift"/>
              </a:rPr>
              <a:t>NORDIC STUDIES ON ALCOHOL AND DRUGS VOL 31, </a:t>
            </a:r>
            <a:r>
              <a:rPr lang="en-US" sz="1800" i="1" dirty="0">
                <a:effectLst/>
                <a:latin typeface="Arial Narrow" panose="020B0606020202030204" pitchFamily="34" charset="0"/>
                <a:ea typeface="Times New Roman" panose="02020603050405020304" pitchFamily="18" charset="0"/>
                <a:cs typeface="Times New Roman" panose="02020603050405020304" pitchFamily="18" charset="0"/>
              </a:rPr>
              <a:t>2014, 243-258. </a:t>
            </a:r>
            <a:endParaRPr lang="it-IT" sz="1800" dirty="0">
              <a:effectLst/>
              <a:latin typeface="Arial Narrow" panose="020B0606020202030204" pitchFamily="34" charset="0"/>
              <a:ea typeface="Times New Roman" panose="02020603050405020304" pitchFamily="18" charset="0"/>
              <a:cs typeface="Times New Roman" panose="02020603050405020304" pitchFamily="18" charset="0"/>
            </a:endParaRPr>
          </a:p>
          <a:p>
            <a:pPr marL="0" lvl="0" indent="0" algn="just">
              <a:buNone/>
              <a:tabLst>
                <a:tab pos="270510" algn="l"/>
                <a:tab pos="1371600" algn="l"/>
                <a:tab pos="1511935" algn="l"/>
                <a:tab pos="1828800" algn="l"/>
                <a:tab pos="1871980" algn="l"/>
                <a:tab pos="2268220" algn="l"/>
                <a:tab pos="2286000" algn="l"/>
                <a:tab pos="2628265" algn="l"/>
                <a:tab pos="2743200" algn="l"/>
                <a:tab pos="3024505" algn="l"/>
                <a:tab pos="3200400" algn="l"/>
                <a:tab pos="3420745" algn="l"/>
                <a:tab pos="3657600" algn="l"/>
                <a:tab pos="3780790" algn="l"/>
                <a:tab pos="4114800" algn="l"/>
                <a:tab pos="4176395" algn="l"/>
                <a:tab pos="4536440" algn="l"/>
                <a:tab pos="4572000" algn="l"/>
                <a:tab pos="5029200" algn="l"/>
              </a:tabLst>
            </a:pPr>
            <a:r>
              <a:rPr lang="it-IT" sz="1800" i="1" dirty="0">
                <a:effectLst/>
                <a:latin typeface="Arial Narrow" panose="020B0606020202030204" pitchFamily="34" charset="0"/>
                <a:ea typeface="Times New Roman" panose="02020603050405020304" pitchFamily="18" charset="0"/>
                <a:cs typeface="Times New Roman" panose="02020603050405020304" pitchFamily="18" charset="0"/>
              </a:rPr>
              <a:t>	</a:t>
            </a:r>
            <a:r>
              <a:rPr lang="it-IT" sz="1800" dirty="0">
                <a:effectLst/>
                <a:latin typeface="Arial Narrow" panose="020B0606020202030204" pitchFamily="34" charset="0"/>
                <a:ea typeface="Times New Roman" panose="02020603050405020304" pitchFamily="18" charset="0"/>
                <a:cs typeface="Times New Roman" panose="02020603050405020304" pitchFamily="18" charset="0"/>
              </a:rPr>
              <a:t>Ventura E., Wagner H., Rossi C., </a:t>
            </a:r>
            <a:r>
              <a:rPr lang="it-IT" sz="1800" i="1" dirty="0">
                <a:effectLst/>
                <a:latin typeface="Arial Narrow" panose="020B0606020202030204" pitchFamily="34" charset="0"/>
                <a:ea typeface="Times New Roman" panose="02020603050405020304" pitchFamily="18" charset="0"/>
                <a:cs typeface="Times New Roman" panose="02020603050405020304" pitchFamily="18" charset="0"/>
              </a:rPr>
              <a:t>(2015). </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New indicators of health among adolescent drug users and 		evaluation of drug 	policies comparing countries,</a:t>
            </a:r>
            <a:r>
              <a:rPr lang="en-US" sz="1800" i="1" dirty="0">
                <a:effectLst/>
                <a:latin typeface="Arial Narrow" panose="020B0606020202030204" pitchFamily="34" charset="0"/>
                <a:ea typeface="Times New Roman" panose="02020603050405020304" pitchFamily="18" charset="0"/>
                <a:cs typeface="Times New Roman" panose="02020603050405020304" pitchFamily="18" charset="0"/>
              </a:rPr>
              <a:t> Epidemiology, Biostatistics and Public Health, vol. 12-1, 	suppl.1.</a:t>
            </a:r>
          </a:p>
          <a:p>
            <a:pPr algn="l"/>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Elisa Benedetti, Giuliano </a:t>
            </a:r>
            <a:r>
              <a:rPr lang="en-US" sz="1800" dirty="0" err="1">
                <a:effectLst/>
                <a:latin typeface="Arial Narrow" panose="020B0606020202030204" pitchFamily="34" charset="0"/>
                <a:ea typeface="Times New Roman" panose="02020603050405020304" pitchFamily="18" charset="0"/>
                <a:cs typeface="Times New Roman" panose="02020603050405020304" pitchFamily="18" charset="0"/>
              </a:rPr>
              <a:t>Resce</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 Paolo </a:t>
            </a:r>
            <a:r>
              <a:rPr lang="en-US" sz="1800" dirty="0" err="1">
                <a:effectLst/>
                <a:latin typeface="Arial Narrow" panose="020B0606020202030204" pitchFamily="34" charset="0"/>
                <a:ea typeface="Times New Roman" panose="02020603050405020304" pitchFamily="18" charset="0"/>
                <a:cs typeface="Times New Roman" panose="02020603050405020304" pitchFamily="18" charset="0"/>
              </a:rPr>
              <a:t>Brunori</a:t>
            </a:r>
            <a:r>
              <a:rPr lang="en-US" dirty="0">
                <a:latin typeface="Arial Narrow" panose="020B0606020202030204" pitchFamily="34" charset="0"/>
                <a:ea typeface="Times New Roman" panose="02020603050405020304" pitchFamily="18" charset="0"/>
                <a:cs typeface="Times New Roman" panose="02020603050405020304" pitchFamily="18" charset="0"/>
              </a:rPr>
              <a:t>, Sabrina Molinaro , </a:t>
            </a:r>
            <a:r>
              <a:rPr lang="en-US" dirty="0">
                <a:solidFill>
                  <a:srgbClr val="212121"/>
                </a:solidFill>
                <a:effectLst/>
                <a:latin typeface="Arial Narrow" panose="020B0606020202030204" pitchFamily="34" charset="0"/>
              </a:rPr>
              <a:t>Cannabis Policy Changes and Adolescent Cannabis 	Use: Evidence from Europe</a:t>
            </a:r>
            <a:r>
              <a:rPr lang="en-US" i="1" dirty="0">
                <a:solidFill>
                  <a:srgbClr val="212121"/>
                </a:solidFill>
                <a:effectLst/>
                <a:latin typeface="Arial Narrow" panose="020B0606020202030204" pitchFamily="34" charset="0"/>
              </a:rPr>
              <a:t>, </a:t>
            </a:r>
            <a:r>
              <a:rPr lang="it-IT" sz="1800" b="0" i="1" u="none" strike="noStrike" baseline="0" dirty="0">
                <a:latin typeface="Arial Narrow" panose="020B0606020202030204" pitchFamily="34" charset="0"/>
              </a:rPr>
              <a:t>Int. J. </a:t>
            </a:r>
            <a:r>
              <a:rPr lang="it-IT" sz="1800" b="0" i="1" u="none" strike="noStrike" baseline="0" dirty="0" err="1">
                <a:latin typeface="Arial Narrow" panose="020B0606020202030204" pitchFamily="34" charset="0"/>
              </a:rPr>
              <a:t>Environ</a:t>
            </a:r>
            <a:r>
              <a:rPr lang="it-IT" sz="1800" b="0" i="1" u="none" strike="noStrike" baseline="0" dirty="0">
                <a:latin typeface="Arial Narrow" panose="020B0606020202030204" pitchFamily="34" charset="0"/>
              </a:rPr>
              <a:t>. Res. Public Health </a:t>
            </a:r>
            <a:r>
              <a:rPr lang="it-IT" sz="1800" b="1" i="0" u="none" strike="noStrike" baseline="0" dirty="0">
                <a:latin typeface="Arial Narrow" panose="020B0606020202030204" pitchFamily="34" charset="0"/>
              </a:rPr>
              <a:t>2021</a:t>
            </a:r>
            <a:r>
              <a:rPr lang="it-IT" sz="1800" b="0" i="0" u="none" strike="noStrike" baseline="0" dirty="0">
                <a:latin typeface="Arial Narrow" panose="020B0606020202030204" pitchFamily="34" charset="0"/>
              </a:rPr>
              <a:t>,18, 5174. https://doi.org/10.3390/ijerph18105174</a:t>
            </a:r>
            <a:endParaRPr lang="en-US" sz="1800" i="1" dirty="0">
              <a:effectLst/>
              <a:latin typeface="Arial Narrow" panose="020B0606020202030204" pitchFamily="34" charset="0"/>
              <a:ea typeface="Times New Roman" panose="02020603050405020304" pitchFamily="18" charset="0"/>
              <a:cs typeface="Times New Roman" panose="02020603050405020304" pitchFamily="18" charset="0"/>
            </a:endParaRPr>
          </a:p>
          <a:p>
            <a:pPr marL="0" lvl="0" indent="0" algn="just">
              <a:buNone/>
              <a:tabLst>
                <a:tab pos="270510" algn="l"/>
                <a:tab pos="1371600" algn="l"/>
                <a:tab pos="1511935" algn="l"/>
                <a:tab pos="1828800" algn="l"/>
                <a:tab pos="1871980" algn="l"/>
                <a:tab pos="2268220" algn="l"/>
                <a:tab pos="2286000" algn="l"/>
                <a:tab pos="2628265" algn="l"/>
                <a:tab pos="2743200" algn="l"/>
                <a:tab pos="3024505" algn="l"/>
                <a:tab pos="3200400" algn="l"/>
                <a:tab pos="3420745" algn="l"/>
                <a:tab pos="3657600" algn="l"/>
                <a:tab pos="3780790" algn="l"/>
                <a:tab pos="4114800" algn="l"/>
                <a:tab pos="4176395" algn="l"/>
                <a:tab pos="4536440" algn="l"/>
                <a:tab pos="4572000" algn="l"/>
                <a:tab pos="5029200" algn="l"/>
              </a:tabLst>
            </a:pPr>
            <a:r>
              <a:rPr lang="en-US" sz="1800" i="1" dirty="0">
                <a:effectLst/>
                <a:latin typeface="Arial Narrow" panose="020B0606020202030204" pitchFamily="34" charset="0"/>
                <a:ea typeface="Times New Roman" panose="02020603050405020304" pitchFamily="18" charset="0"/>
                <a:cs typeface="Calibri" panose="020F0502020204030204" pitchFamily="34" charset="0"/>
              </a:rPr>
              <a:t>	</a:t>
            </a:r>
            <a:r>
              <a:rPr lang="en-US" sz="1800" dirty="0">
                <a:effectLst/>
                <a:latin typeface="Arial Narrow" panose="020B0606020202030204" pitchFamily="34" charset="0"/>
                <a:ea typeface="Times New Roman" panose="02020603050405020304" pitchFamily="18" charset="0"/>
                <a:cs typeface="Calibri" panose="020F0502020204030204" pitchFamily="34" charset="0"/>
              </a:rPr>
              <a:t>Francesca De Marinis and Carla Rossi </a:t>
            </a:r>
            <a:r>
              <a:rPr lang="en-US" sz="1800" i="1" dirty="0">
                <a:effectLst/>
                <a:latin typeface="Arial Narrow" panose="020B0606020202030204" pitchFamily="34" charset="0"/>
                <a:ea typeface="Times New Roman" panose="02020603050405020304" pitchFamily="18" charset="0"/>
                <a:cs typeface="Calibri" panose="020F0502020204030204" pitchFamily="34" charset="0"/>
              </a:rPr>
              <a:t>(2022). </a:t>
            </a:r>
            <a:r>
              <a:rPr lang="en-US" sz="1800" dirty="0" err="1">
                <a:effectLst/>
                <a:latin typeface="Arial Narrow" panose="020B0606020202030204" pitchFamily="34" charset="0"/>
                <a:ea typeface="Times New Roman" panose="02020603050405020304" pitchFamily="18" charset="0"/>
                <a:cs typeface="Times New Roman" panose="02020603050405020304" pitchFamily="18" charset="0"/>
              </a:rPr>
              <a:t>Leximetric</a:t>
            </a:r>
            <a:r>
              <a:rPr lang="en-US" sz="1800" dirty="0">
                <a:effectLst/>
                <a:latin typeface="Arial Narrow" panose="020B0606020202030204" pitchFamily="34" charset="0"/>
                <a:ea typeface="Times New Roman" panose="02020603050405020304" pitchFamily="18" charset="0"/>
                <a:cs typeface="Times New Roman" panose="02020603050405020304" pitchFamily="18" charset="0"/>
              </a:rPr>
              <a:t> analysis of drug laws and evaluation of policy 		effectiveness.</a:t>
            </a:r>
            <a:r>
              <a:rPr lang="en-US" sz="1800" i="1"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dirty="0">
                <a:solidFill>
                  <a:srgbClr val="000000"/>
                </a:solidFill>
                <a:effectLst/>
                <a:latin typeface="Arial Narrow" panose="020B0606020202030204" pitchFamily="34" charset="0"/>
                <a:ea typeface="Times New Roman" panose="02020603050405020304" pitchFamily="18" charset="0"/>
                <a:cs typeface="Times New Roman" panose="02020603050405020304" pitchFamily="18" charset="0"/>
              </a:rPr>
              <a:t>11 e-IJLSR (2022)</a:t>
            </a:r>
            <a:r>
              <a:rPr lang="en-US" sz="1800" i="1" dirty="0">
                <a:effectLst/>
                <a:latin typeface="Arial Narrow" panose="020B0606020202030204" pitchFamily="34" charset="0"/>
                <a:ea typeface="Times New Roman" panose="02020603050405020304" pitchFamily="18" charset="0"/>
                <a:cs typeface="Times New Roman" panose="02020603050405020304" pitchFamily="18" charset="0"/>
              </a:rPr>
              <a:t>, 2, 452-474.</a:t>
            </a:r>
          </a:p>
          <a:p>
            <a:pPr marL="0" lvl="0" indent="0" algn="just">
              <a:buNone/>
              <a:tabLst>
                <a:tab pos="270510" algn="l"/>
                <a:tab pos="1371600" algn="l"/>
                <a:tab pos="1511935" algn="l"/>
                <a:tab pos="1828800" algn="l"/>
                <a:tab pos="1871980" algn="l"/>
                <a:tab pos="2268220" algn="l"/>
                <a:tab pos="2286000" algn="l"/>
                <a:tab pos="2628265" algn="l"/>
                <a:tab pos="2743200" algn="l"/>
                <a:tab pos="3024505" algn="l"/>
                <a:tab pos="3200400" algn="l"/>
                <a:tab pos="3420745" algn="l"/>
                <a:tab pos="3657600" algn="l"/>
                <a:tab pos="3780790" algn="l"/>
                <a:tab pos="4114800" algn="l"/>
                <a:tab pos="4176395" algn="l"/>
                <a:tab pos="4536440" algn="l"/>
                <a:tab pos="4572000" algn="l"/>
                <a:tab pos="5029200" algn="l"/>
              </a:tabLst>
            </a:pPr>
            <a:r>
              <a:rPr lang="en-US" sz="1800" i="1" dirty="0">
                <a:effectLst/>
                <a:latin typeface="Arial Narrow" panose="020B0606020202030204" pitchFamily="34" charset="0"/>
                <a:ea typeface="Times New Roman" panose="02020603050405020304" pitchFamily="18" charset="0"/>
                <a:cs typeface="Times New Roman" panose="02020603050405020304" pitchFamily="18" charset="0"/>
              </a:rPr>
              <a:t> 	</a:t>
            </a:r>
            <a:r>
              <a:rPr lang="en-US" sz="1800" i="1" u="sng" dirty="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https://drive.google.com/file/d/1dXxfXzKHqm9DyU_8ZldIaXPglMIWUmlK/view</a:t>
            </a:r>
            <a:endParaRPr lang="en-US" sz="1800" i="1" u="sng" dirty="0">
              <a:solidFill>
                <a:schemeClr val="tx1"/>
              </a:solidFill>
              <a:effectLst/>
              <a:latin typeface="Arial Narrow" panose="020B0606020202030204" pitchFamily="34" charset="0"/>
              <a:ea typeface="Times New Roman" panose="02020603050405020304" pitchFamily="18" charset="0"/>
              <a:cs typeface="Times New Roman" panose="02020603050405020304" pitchFamily="18" charset="0"/>
            </a:endParaRPr>
          </a:p>
          <a:p>
            <a:pPr marL="269875" algn="just">
              <a:tabLst>
                <a:tab pos="270510" algn="l"/>
                <a:tab pos="1371600" algn="l"/>
                <a:tab pos="1511935" algn="l"/>
                <a:tab pos="1828800" algn="l"/>
                <a:tab pos="1871980" algn="l"/>
                <a:tab pos="2268220" algn="l"/>
                <a:tab pos="2286000" algn="l"/>
                <a:tab pos="2628265" algn="l"/>
                <a:tab pos="2743200" algn="l"/>
                <a:tab pos="3024505" algn="l"/>
                <a:tab pos="3200400" algn="l"/>
                <a:tab pos="3420745" algn="l"/>
                <a:tab pos="3657600" algn="l"/>
                <a:tab pos="3780790" algn="l"/>
                <a:tab pos="4114800" algn="l"/>
                <a:tab pos="4176395" algn="l"/>
                <a:tab pos="4536440" algn="l"/>
                <a:tab pos="4572000" algn="l"/>
                <a:tab pos="5029200" algn="l"/>
              </a:tabLst>
            </a:pPr>
            <a:r>
              <a:rPr lang="en-US" sz="1800" b="0" kern="1600" dirty="0">
                <a:solidFill>
                  <a:srgbClr val="000000"/>
                </a:solidFill>
                <a:effectLst/>
                <a:latin typeface="Arial Narrow" panose="020B0606020202030204" pitchFamily="34" charset="0"/>
                <a:ea typeface="Calibri" panose="020F0502020204030204" pitchFamily="34" charset="0"/>
                <a:cs typeface="Calibri" panose="020F0502020204030204" pitchFamily="34" charset="0"/>
              </a:rPr>
              <a:t>Francesco Fabi, </a:t>
            </a:r>
            <a:r>
              <a:rPr lang="en-US" sz="1800" b="0" kern="1600" dirty="0" err="1">
                <a:solidFill>
                  <a:srgbClr val="000000"/>
                </a:solidFill>
                <a:effectLst/>
                <a:latin typeface="Arial Narrow" panose="020B0606020202030204" pitchFamily="34" charset="0"/>
                <a:ea typeface="Calibri" panose="020F0502020204030204" pitchFamily="34" charset="0"/>
                <a:cs typeface="Calibri" panose="020F0502020204030204" pitchFamily="34" charset="0"/>
              </a:rPr>
              <a:t>Emanuela</a:t>
            </a:r>
            <a:r>
              <a:rPr lang="en-US" sz="1800" b="0" kern="1600" dirty="0">
                <a:solidFill>
                  <a:srgbClr val="000000"/>
                </a:solidFill>
                <a:effectLst/>
                <a:latin typeface="Arial Narrow" panose="020B0606020202030204" pitchFamily="34" charset="0"/>
                <a:ea typeface="Calibri" panose="020F0502020204030204" pitchFamily="34" charset="0"/>
                <a:cs typeface="Calibri" panose="020F0502020204030204" pitchFamily="34" charset="0"/>
              </a:rPr>
              <a:t> </a:t>
            </a:r>
            <a:r>
              <a:rPr lang="en-US" sz="1800" b="0" kern="1600" dirty="0" err="1">
                <a:solidFill>
                  <a:srgbClr val="000000"/>
                </a:solidFill>
                <a:effectLst/>
                <a:latin typeface="Arial Narrow" panose="020B0606020202030204" pitchFamily="34" charset="0"/>
                <a:ea typeface="Calibri" panose="020F0502020204030204" pitchFamily="34" charset="0"/>
                <a:cs typeface="Calibri" panose="020F0502020204030204" pitchFamily="34" charset="0"/>
              </a:rPr>
              <a:t>Colasante</a:t>
            </a:r>
            <a:r>
              <a:rPr lang="en-US" sz="1800" b="0" kern="1600" dirty="0">
                <a:solidFill>
                  <a:srgbClr val="000000"/>
                </a:solidFill>
                <a:effectLst/>
                <a:latin typeface="Arial Narrow" panose="020B0606020202030204" pitchFamily="34" charset="0"/>
                <a:ea typeface="Calibri" panose="020F0502020204030204" pitchFamily="34" charset="0"/>
                <a:cs typeface="Calibri" panose="020F0502020204030204" pitchFamily="34" charset="0"/>
              </a:rPr>
              <a:t>, Sabrina Molinaro, </a:t>
            </a:r>
            <a:r>
              <a:rPr lang="en-US" sz="1800" b="0" kern="1600" dirty="0" err="1">
                <a:solidFill>
                  <a:srgbClr val="000000"/>
                </a:solidFill>
                <a:effectLst/>
                <a:latin typeface="Arial Narrow" panose="020B0606020202030204" pitchFamily="34" charset="0"/>
                <a:ea typeface="Calibri" panose="020F0502020204030204" pitchFamily="34" charset="0"/>
                <a:cs typeface="Calibri" panose="020F0502020204030204" pitchFamily="34" charset="0"/>
              </a:rPr>
              <a:t>Gianpaolo</a:t>
            </a:r>
            <a:r>
              <a:rPr lang="en-US" sz="1800" b="0" kern="1600" dirty="0">
                <a:solidFill>
                  <a:srgbClr val="000000"/>
                </a:solidFill>
                <a:effectLst/>
                <a:latin typeface="Arial Narrow" panose="020B0606020202030204" pitchFamily="34" charset="0"/>
                <a:ea typeface="Calibri" panose="020F0502020204030204" pitchFamily="34" charset="0"/>
                <a:cs typeface="Calibri" panose="020F0502020204030204" pitchFamily="34" charset="0"/>
              </a:rPr>
              <a:t> Scalia </a:t>
            </a:r>
            <a:r>
              <a:rPr lang="en-US" sz="1800" b="0" kern="1600" dirty="0" err="1">
                <a:solidFill>
                  <a:srgbClr val="000000"/>
                </a:solidFill>
                <a:effectLst/>
                <a:latin typeface="Arial Narrow" panose="020B0606020202030204" pitchFamily="34" charset="0"/>
                <a:ea typeface="Calibri" panose="020F0502020204030204" pitchFamily="34" charset="0"/>
                <a:cs typeface="Calibri" panose="020F0502020204030204" pitchFamily="34" charset="0"/>
              </a:rPr>
              <a:t>Tomba</a:t>
            </a:r>
            <a:r>
              <a:rPr lang="en-US" sz="1800" b="0" kern="1600" dirty="0">
                <a:solidFill>
                  <a:srgbClr val="000000"/>
                </a:solidFill>
                <a:effectLst/>
                <a:latin typeface="Arial Narrow" panose="020B0606020202030204" pitchFamily="34" charset="0"/>
                <a:ea typeface="Calibri" panose="020F0502020204030204" pitchFamily="34" charset="0"/>
                <a:cs typeface="Calibri" panose="020F0502020204030204" pitchFamily="34" charset="0"/>
              </a:rPr>
              <a:t> and Carla Rossi, Quantitative assessment of high school students’ poly-drug use: related social aspects, and school dropout, </a:t>
            </a:r>
            <a:r>
              <a:rPr lang="en-US" sz="1800" b="0" i="1" kern="1600" dirty="0">
                <a:solidFill>
                  <a:srgbClr val="000000"/>
                </a:solidFill>
                <a:effectLst/>
                <a:latin typeface="Arial Narrow" panose="020B0606020202030204" pitchFamily="34" charset="0"/>
                <a:ea typeface="Calibri" panose="020F0502020204030204" pitchFamily="34" charset="0"/>
                <a:cs typeface="Calibri" panose="020F0502020204030204" pitchFamily="34" charset="0"/>
              </a:rPr>
              <a:t>Current Drug Research Reviews</a:t>
            </a:r>
            <a:r>
              <a:rPr lang="en-US" sz="1800" b="0" kern="1600" dirty="0">
                <a:solidFill>
                  <a:srgbClr val="000000"/>
                </a:solidFill>
                <a:effectLst/>
                <a:latin typeface="Arial Narrow" panose="020B0606020202030204" pitchFamily="34" charset="0"/>
                <a:ea typeface="Calibri" panose="020F0502020204030204" pitchFamily="34" charset="0"/>
                <a:cs typeface="Calibri" panose="020F0502020204030204" pitchFamily="34" charset="0"/>
              </a:rPr>
              <a:t>, </a:t>
            </a:r>
            <a:r>
              <a:rPr lang="en-US" sz="1800" b="0" i="1" kern="1600" dirty="0">
                <a:solidFill>
                  <a:srgbClr val="000000"/>
                </a:solidFill>
                <a:effectLst/>
                <a:latin typeface="Arial Narrow" panose="020B0606020202030204" pitchFamily="34" charset="0"/>
                <a:ea typeface="Calibri" panose="020F0502020204030204" pitchFamily="34" charset="0"/>
                <a:cs typeface="Calibri" panose="020F0502020204030204" pitchFamily="34" charset="0"/>
              </a:rPr>
              <a:t>2023, Vol.15, No. 2, 177-187.</a:t>
            </a:r>
          </a:p>
          <a:p>
            <a:pPr marL="269875" algn="just">
              <a:tabLst>
                <a:tab pos="270510" algn="l"/>
                <a:tab pos="1371600" algn="l"/>
                <a:tab pos="1511935" algn="l"/>
                <a:tab pos="1828800" algn="l"/>
                <a:tab pos="1871980" algn="l"/>
                <a:tab pos="2268220" algn="l"/>
                <a:tab pos="2286000" algn="l"/>
                <a:tab pos="2628265" algn="l"/>
                <a:tab pos="2743200" algn="l"/>
                <a:tab pos="3024505" algn="l"/>
                <a:tab pos="3200400" algn="l"/>
                <a:tab pos="3420745" algn="l"/>
                <a:tab pos="3657600" algn="l"/>
                <a:tab pos="3780790" algn="l"/>
                <a:tab pos="4114800" algn="l"/>
                <a:tab pos="4176395" algn="l"/>
                <a:tab pos="4536440" algn="l"/>
                <a:tab pos="4572000" algn="l"/>
                <a:tab pos="5029200" algn="l"/>
              </a:tabLst>
            </a:pPr>
            <a:r>
              <a:rPr lang="en-US" sz="1800" dirty="0">
                <a:effectLst/>
                <a:latin typeface="Arial Narrow" panose="020B0606020202030204" pitchFamily="34" charset="0"/>
                <a:ea typeface="Times New Roman" panose="02020603050405020304" pitchFamily="18" charset="0"/>
              </a:rPr>
              <a:t>Luca</a:t>
            </a:r>
            <a:r>
              <a:rPr lang="en-US" sz="1800" spc="-25" dirty="0">
                <a:effectLst/>
                <a:latin typeface="Arial Narrow" panose="020B0606020202030204" pitchFamily="34" charset="0"/>
                <a:ea typeface="Times New Roman" panose="02020603050405020304" pitchFamily="18" charset="0"/>
              </a:rPr>
              <a:t> </a:t>
            </a:r>
            <a:r>
              <a:rPr lang="en-US" sz="1800" dirty="0">
                <a:effectLst/>
                <a:latin typeface="Arial Narrow" panose="020B0606020202030204" pitchFamily="34" charset="0"/>
                <a:ea typeface="Times New Roman" panose="02020603050405020304" pitchFamily="18" charset="0"/>
              </a:rPr>
              <a:t>Di</a:t>
            </a:r>
            <a:r>
              <a:rPr lang="en-US" sz="1800" spc="-20" dirty="0">
                <a:effectLst/>
                <a:latin typeface="Arial Narrow" panose="020B0606020202030204" pitchFamily="34" charset="0"/>
                <a:ea typeface="Times New Roman" panose="02020603050405020304" pitchFamily="18" charset="0"/>
              </a:rPr>
              <a:t> </a:t>
            </a:r>
            <a:r>
              <a:rPr lang="en-US" sz="1800" dirty="0" err="1">
                <a:effectLst/>
                <a:latin typeface="Arial Narrow" panose="020B0606020202030204" pitchFamily="34" charset="0"/>
                <a:ea typeface="Times New Roman" panose="02020603050405020304" pitchFamily="18" charset="0"/>
              </a:rPr>
              <a:t>Censi</a:t>
            </a:r>
            <a:r>
              <a:rPr lang="en-US" sz="1800" spc="-20" dirty="0">
                <a:effectLst/>
                <a:latin typeface="Arial Narrow" panose="020B0606020202030204" pitchFamily="34" charset="0"/>
                <a:ea typeface="Times New Roman" panose="02020603050405020304" pitchFamily="18" charset="0"/>
              </a:rPr>
              <a:t> </a:t>
            </a:r>
            <a:r>
              <a:rPr lang="en-US" sz="1800" dirty="0">
                <a:effectLst/>
                <a:latin typeface="Arial Narrow" panose="020B0606020202030204" pitchFamily="34" charset="0"/>
                <a:ea typeface="Times New Roman" panose="02020603050405020304" pitchFamily="18" charset="0"/>
              </a:rPr>
              <a:t>and</a:t>
            </a:r>
            <a:r>
              <a:rPr lang="en-US" sz="1800" spc="-15" dirty="0">
                <a:effectLst/>
                <a:latin typeface="Arial Narrow" panose="020B0606020202030204" pitchFamily="34" charset="0"/>
                <a:ea typeface="Times New Roman" panose="02020603050405020304" pitchFamily="18" charset="0"/>
              </a:rPr>
              <a:t> </a:t>
            </a:r>
            <a:r>
              <a:rPr lang="en-US" sz="1800" dirty="0">
                <a:effectLst/>
                <a:latin typeface="Arial Narrow" panose="020B0606020202030204" pitchFamily="34" charset="0"/>
                <a:ea typeface="Times New Roman" panose="02020603050405020304" pitchFamily="18" charset="0"/>
              </a:rPr>
              <a:t>Francesco </a:t>
            </a:r>
            <a:r>
              <a:rPr lang="en-US" sz="1800" spc="-20" dirty="0">
                <a:effectLst/>
                <a:latin typeface="Arial Narrow" panose="020B0606020202030204" pitchFamily="34" charset="0"/>
                <a:ea typeface="Times New Roman" panose="02020603050405020304" pitchFamily="18" charset="0"/>
              </a:rPr>
              <a:t>Fabi</a:t>
            </a:r>
            <a:r>
              <a:rPr lang="en-US" sz="1800" spc="-20" dirty="0">
                <a:effectLst/>
                <a:latin typeface="Times New Roman" panose="02020603050405020304" pitchFamily="18" charset="0"/>
                <a:ea typeface="Times New Roman" panose="02020603050405020304" pitchFamily="18" charset="0"/>
              </a:rPr>
              <a:t>,</a:t>
            </a:r>
            <a:r>
              <a:rPr lang="it-IT" sz="1800" spc="-20" dirty="0">
                <a:solidFill>
                  <a:srgbClr val="000000"/>
                </a:solidFill>
                <a:effectLst/>
                <a:latin typeface="Times New Roman" panose="02020603050405020304" pitchFamily="18" charset="0"/>
                <a:ea typeface="Times New Roman" panose="02020603050405020304" pitchFamily="18" charset="0"/>
              </a:rPr>
              <a:t> </a:t>
            </a:r>
            <a:r>
              <a:rPr lang="it-IT" sz="1800" spc="-20" dirty="0" err="1">
                <a:solidFill>
                  <a:srgbClr val="000000"/>
                </a:solidFill>
                <a:effectLst/>
                <a:latin typeface="Arial Narrow" panose="020B0606020202030204" pitchFamily="34" charset="0"/>
                <a:ea typeface="Times New Roman" panose="02020603050405020304" pitchFamily="18" charset="0"/>
              </a:rPr>
              <a:t>Estimating</a:t>
            </a:r>
            <a:r>
              <a:rPr lang="it-IT" sz="1800" spc="-20" dirty="0">
                <a:solidFill>
                  <a:srgbClr val="000000"/>
                </a:solidFill>
                <a:effectLst/>
                <a:latin typeface="Arial Narrow" panose="020B0606020202030204" pitchFamily="34" charset="0"/>
                <a:ea typeface="Times New Roman" panose="02020603050405020304" pitchFamily="18" charset="0"/>
              </a:rPr>
              <a:t> the costs of the </a:t>
            </a:r>
            <a:r>
              <a:rPr lang="it-IT" sz="1800" spc="-20" dirty="0" err="1">
                <a:solidFill>
                  <a:srgbClr val="000000"/>
                </a:solidFill>
                <a:effectLst/>
                <a:latin typeface="Arial Narrow" panose="020B0606020202030204" pitchFamily="34" charset="0"/>
                <a:ea typeface="Times New Roman" panose="02020603050405020304" pitchFamily="18" charset="0"/>
              </a:rPr>
              <a:t>criminal</a:t>
            </a:r>
            <a:r>
              <a:rPr lang="it-IT" sz="1800" spc="-20" dirty="0">
                <a:solidFill>
                  <a:srgbClr val="000000"/>
                </a:solidFill>
                <a:effectLst/>
                <a:latin typeface="Arial Narrow" panose="020B0606020202030204" pitchFamily="34" charset="0"/>
                <a:ea typeface="Times New Roman" panose="02020603050405020304" pitchFamily="18" charset="0"/>
              </a:rPr>
              <a:t> </a:t>
            </a:r>
            <a:r>
              <a:rPr lang="it-IT" sz="1800" spc="-20" dirty="0" err="1">
                <a:solidFill>
                  <a:srgbClr val="000000"/>
                </a:solidFill>
                <a:effectLst/>
                <a:latin typeface="Arial Narrow" panose="020B0606020202030204" pitchFamily="34" charset="0"/>
                <a:ea typeface="Times New Roman" panose="02020603050405020304" pitchFamily="18" charset="0"/>
              </a:rPr>
              <a:t>justice</a:t>
            </a:r>
            <a:r>
              <a:rPr lang="it-IT" sz="1800" spc="-20" dirty="0">
                <a:solidFill>
                  <a:srgbClr val="000000"/>
                </a:solidFill>
                <a:effectLst/>
                <a:latin typeface="Arial Narrow" panose="020B0606020202030204" pitchFamily="34" charset="0"/>
                <a:ea typeface="Times New Roman" panose="02020603050405020304" pitchFamily="18" charset="0"/>
              </a:rPr>
              <a:t> system</a:t>
            </a:r>
            <a:r>
              <a:rPr lang="it-IT" sz="1800" spc="-20" dirty="0">
                <a:solidFill>
                  <a:srgbClr val="000000"/>
                </a:solidFill>
                <a:effectLst/>
                <a:latin typeface="Times New Roman" panose="02020603050405020304" pitchFamily="18" charset="0"/>
                <a:ea typeface="Times New Roman" panose="02020603050405020304" pitchFamily="18" charset="0"/>
              </a:rPr>
              <a:t>, </a:t>
            </a:r>
            <a:r>
              <a:rPr lang="en-US" sz="1700" spc="-10" dirty="0">
                <a:solidFill>
                  <a:srgbClr val="000000"/>
                </a:solidFill>
                <a:effectLst/>
                <a:latin typeface="Arial Narrow" panose="020B0606020202030204" pitchFamily="34" charset="0"/>
                <a:ea typeface="Times New Roman" panose="02020603050405020304" pitchFamily="18" charset="0"/>
              </a:rPr>
              <a:t>in</a:t>
            </a:r>
            <a:r>
              <a:rPr lang="en-US" sz="1400" spc="-10" dirty="0">
                <a:solidFill>
                  <a:srgbClr val="000000"/>
                </a:solidFill>
                <a:effectLst/>
                <a:latin typeface="Times New Roman" panose="02020603050405020304" pitchFamily="18" charset="0"/>
                <a:ea typeface="Times New Roman" panose="02020603050405020304" pitchFamily="18" charset="0"/>
              </a:rPr>
              <a:t> </a:t>
            </a:r>
            <a:r>
              <a:rPr lang="en-US" sz="1800" b="0" i="1" kern="1600" dirty="0">
                <a:solidFill>
                  <a:srgbClr val="222222"/>
                </a:solidFill>
                <a:effectLst/>
                <a:latin typeface="Arial Narrow" panose="020B0606020202030204" pitchFamily="34" charset="0"/>
                <a:cs typeface="Calibri" panose="020F0502020204030204" pitchFamily="34" charset="0"/>
              </a:rPr>
              <a:t>Carla Rossi and Susanna Conti editors. </a:t>
            </a:r>
            <a:r>
              <a:rPr lang="en-US" sz="1800" b="0" i="1" kern="1600" dirty="0">
                <a:solidFill>
                  <a:srgbClr val="282828"/>
                </a:solidFill>
                <a:effectLst/>
                <a:latin typeface="Arial Narrow" panose="020B0606020202030204" pitchFamily="34" charset="0"/>
                <a:cs typeface="Calibri" panose="020F0502020204030204" pitchFamily="34" charset="0"/>
              </a:rPr>
              <a:t>Evaluating the Impact of Laws Regulating Illicit Drugs on Health and Society. Bentham Books,</a:t>
            </a:r>
            <a:r>
              <a:rPr lang="en-US" sz="1800" b="0" i="1" kern="1600" dirty="0">
                <a:solidFill>
                  <a:srgbClr val="333333"/>
                </a:solidFill>
                <a:effectLst/>
                <a:latin typeface="Arial Narrow" panose="020B0606020202030204" pitchFamily="34" charset="0"/>
                <a:cs typeface="Calibri" panose="020F0502020204030204" pitchFamily="34" charset="0"/>
              </a:rPr>
              <a:t> Sharjah, U.A.E, 2023.</a:t>
            </a:r>
          </a:p>
          <a:p>
            <a:pPr marL="269875" algn="just">
              <a:tabLst>
                <a:tab pos="270510" algn="l"/>
                <a:tab pos="1371600" algn="l"/>
                <a:tab pos="1511935" algn="l"/>
                <a:tab pos="1828800" algn="l"/>
                <a:tab pos="1871980" algn="l"/>
                <a:tab pos="2268220" algn="l"/>
                <a:tab pos="2286000" algn="l"/>
                <a:tab pos="2628265" algn="l"/>
                <a:tab pos="2743200" algn="l"/>
                <a:tab pos="3024505" algn="l"/>
                <a:tab pos="3200400" algn="l"/>
                <a:tab pos="3420745" algn="l"/>
                <a:tab pos="3657600" algn="l"/>
                <a:tab pos="3780790" algn="l"/>
                <a:tab pos="4114800" algn="l"/>
                <a:tab pos="4176395" algn="l"/>
                <a:tab pos="4536440" algn="l"/>
                <a:tab pos="4572000" algn="l"/>
                <a:tab pos="5029200" algn="l"/>
              </a:tabLst>
            </a:pPr>
            <a:r>
              <a:rPr lang="en-US" sz="1800" kern="1600" dirty="0">
                <a:solidFill>
                  <a:srgbClr val="222222"/>
                </a:solidFill>
                <a:effectLst/>
                <a:latin typeface="Arial Narrow" panose="020B0606020202030204" pitchFamily="34" charset="0"/>
                <a:cs typeface="Calibri" panose="020F0502020204030204" pitchFamily="34" charset="0"/>
              </a:rPr>
              <a:t>Carla Rossi </a:t>
            </a:r>
            <a:r>
              <a:rPr lang="en-US" sz="1800" b="0" kern="1600" dirty="0">
                <a:solidFill>
                  <a:srgbClr val="222222"/>
                </a:solidFill>
                <a:effectLst/>
                <a:latin typeface="Arial Narrow" panose="020B0606020202030204" pitchFamily="34" charset="0"/>
                <a:cs typeface="Calibri" panose="020F0502020204030204" pitchFamily="34" charset="0"/>
              </a:rPr>
              <a:t>and Susanna Conti editors</a:t>
            </a:r>
            <a:r>
              <a:rPr lang="en-US" sz="1800" b="0" i="1" kern="1600" dirty="0">
                <a:solidFill>
                  <a:srgbClr val="222222"/>
                </a:solidFill>
                <a:effectLst/>
                <a:latin typeface="Arial Narrow" panose="020B0606020202030204" pitchFamily="34" charset="0"/>
                <a:cs typeface="Calibri" panose="020F0502020204030204" pitchFamily="34" charset="0"/>
              </a:rPr>
              <a:t>. </a:t>
            </a:r>
            <a:r>
              <a:rPr lang="en-US" sz="1800" b="0" i="1" kern="1600" dirty="0">
                <a:solidFill>
                  <a:srgbClr val="282828"/>
                </a:solidFill>
                <a:effectLst/>
                <a:latin typeface="Arial Narrow" panose="020B0606020202030204" pitchFamily="34" charset="0"/>
                <a:cs typeface="Calibri" panose="020F0502020204030204" pitchFamily="34" charset="0"/>
              </a:rPr>
              <a:t>Evaluating the Impact of Laws Regulating Illicit Drugs on Health and Society. </a:t>
            </a:r>
            <a:r>
              <a:rPr lang="en-US" sz="1800" b="0" kern="1600" dirty="0">
                <a:solidFill>
                  <a:srgbClr val="282828"/>
                </a:solidFill>
                <a:effectLst/>
                <a:latin typeface="Arial Narrow" panose="020B0606020202030204" pitchFamily="34" charset="0"/>
                <a:cs typeface="Calibri" panose="020F0502020204030204" pitchFamily="34" charset="0"/>
              </a:rPr>
              <a:t>Bentham Books,</a:t>
            </a:r>
            <a:r>
              <a:rPr lang="en-US" sz="1800" b="0" kern="1600" dirty="0">
                <a:solidFill>
                  <a:srgbClr val="333333"/>
                </a:solidFill>
                <a:effectLst/>
                <a:latin typeface="Arial Narrow" panose="020B0606020202030204" pitchFamily="34" charset="0"/>
                <a:cs typeface="Calibri" panose="020F0502020204030204" pitchFamily="34" charset="0"/>
              </a:rPr>
              <a:t> Sharjah, U.A.E, 2023.</a:t>
            </a:r>
            <a:endParaRPr lang="it-IT" sz="1800" b="1" kern="1600" dirty="0">
              <a:effectLst/>
              <a:latin typeface="Calibri Light" panose="020F0302020204030204" pitchFamily="34" charset="0"/>
              <a:cs typeface="Times New Roman" panose="02020603050405020304" pitchFamily="18" charset="0"/>
            </a:endParaRPr>
          </a:p>
          <a:p>
            <a:pPr marL="269875" algn="just">
              <a:tabLst>
                <a:tab pos="270510" algn="l"/>
                <a:tab pos="1371600" algn="l"/>
                <a:tab pos="1511935" algn="l"/>
                <a:tab pos="1828800" algn="l"/>
                <a:tab pos="1871980" algn="l"/>
                <a:tab pos="2268220" algn="l"/>
                <a:tab pos="2286000" algn="l"/>
                <a:tab pos="2628265" algn="l"/>
                <a:tab pos="2743200" algn="l"/>
                <a:tab pos="3024505" algn="l"/>
                <a:tab pos="3200400" algn="l"/>
                <a:tab pos="3420745" algn="l"/>
                <a:tab pos="3657600" algn="l"/>
                <a:tab pos="3780790" algn="l"/>
                <a:tab pos="4114800" algn="l"/>
                <a:tab pos="4176395" algn="l"/>
                <a:tab pos="4536440" algn="l"/>
                <a:tab pos="4572000" algn="l"/>
                <a:tab pos="5029200" algn="l"/>
              </a:tabLst>
            </a:pPr>
            <a:endParaRPr lang="it-IT" sz="1800" b="1" kern="1600" dirty="0">
              <a:effectLst/>
              <a:latin typeface="Calibri Light" panose="020F0302020204030204" pitchFamily="34" charset="0"/>
              <a:cs typeface="Times New Roman" panose="02020603050405020304" pitchFamily="18" charset="0"/>
            </a:endParaRPr>
          </a:p>
          <a:p>
            <a:pPr marL="269875" algn="just">
              <a:tabLst>
                <a:tab pos="270510" algn="l"/>
                <a:tab pos="1371600" algn="l"/>
                <a:tab pos="1511935" algn="l"/>
                <a:tab pos="1828800" algn="l"/>
                <a:tab pos="1871980" algn="l"/>
                <a:tab pos="2268220" algn="l"/>
                <a:tab pos="2286000" algn="l"/>
                <a:tab pos="2628265" algn="l"/>
                <a:tab pos="2743200" algn="l"/>
                <a:tab pos="3024505" algn="l"/>
                <a:tab pos="3200400" algn="l"/>
                <a:tab pos="3420745" algn="l"/>
                <a:tab pos="3657600" algn="l"/>
                <a:tab pos="3780790" algn="l"/>
                <a:tab pos="4114800" algn="l"/>
                <a:tab pos="4176395" algn="l"/>
                <a:tab pos="4536440" algn="l"/>
                <a:tab pos="4572000" algn="l"/>
                <a:tab pos="5029200" algn="l"/>
              </a:tabLst>
            </a:pPr>
            <a:endParaRPr lang="it-IT" sz="1800" i="1" dirty="0">
              <a:effectLst/>
              <a:latin typeface="Times New Roman" panose="02020603050405020304" pitchFamily="18" charset="0"/>
              <a:ea typeface="Times New Roman" panose="02020603050405020304" pitchFamily="18" charset="0"/>
            </a:endParaRPr>
          </a:p>
          <a:p>
            <a:pPr marL="269875" algn="just">
              <a:tabLst>
                <a:tab pos="270510" algn="l"/>
                <a:tab pos="1371600" algn="l"/>
                <a:tab pos="1511935" algn="l"/>
                <a:tab pos="1828800" algn="l"/>
                <a:tab pos="1871980" algn="l"/>
                <a:tab pos="2268220" algn="l"/>
                <a:tab pos="2286000" algn="l"/>
                <a:tab pos="2628265" algn="l"/>
                <a:tab pos="2743200" algn="l"/>
                <a:tab pos="3024505" algn="l"/>
                <a:tab pos="3200400" algn="l"/>
                <a:tab pos="3420745" algn="l"/>
                <a:tab pos="3657600" algn="l"/>
                <a:tab pos="3780790" algn="l"/>
                <a:tab pos="4114800" algn="l"/>
                <a:tab pos="4176395" algn="l"/>
                <a:tab pos="4536440" algn="l"/>
                <a:tab pos="4572000" algn="l"/>
                <a:tab pos="5029200" algn="l"/>
              </a:tabLst>
            </a:pPr>
            <a:endParaRPr lang="it-IT" sz="1800" b="1" kern="1600" dirty="0">
              <a:effectLst/>
              <a:latin typeface="Calibri Light" panose="020F0302020204030204" pitchFamily="34" charset="0"/>
              <a:cs typeface="Times New Roman" panose="02020603050405020304" pitchFamily="18" charset="0"/>
            </a:endParaRPr>
          </a:p>
          <a:p>
            <a:pPr marL="269875" algn="just">
              <a:tabLst>
                <a:tab pos="270510" algn="l"/>
                <a:tab pos="1371600" algn="l"/>
                <a:tab pos="1511935" algn="l"/>
                <a:tab pos="1828800" algn="l"/>
                <a:tab pos="1871980" algn="l"/>
                <a:tab pos="2268220" algn="l"/>
                <a:tab pos="2286000" algn="l"/>
                <a:tab pos="2628265" algn="l"/>
                <a:tab pos="2743200" algn="l"/>
                <a:tab pos="3024505" algn="l"/>
                <a:tab pos="3200400" algn="l"/>
                <a:tab pos="3420745" algn="l"/>
                <a:tab pos="3657600" algn="l"/>
                <a:tab pos="3780790" algn="l"/>
                <a:tab pos="4114800" algn="l"/>
                <a:tab pos="4176395" algn="l"/>
                <a:tab pos="4536440" algn="l"/>
                <a:tab pos="4572000" algn="l"/>
                <a:tab pos="5029200" algn="l"/>
              </a:tabLst>
            </a:pPr>
            <a:endParaRPr lang="it-IT" sz="1800" dirty="0">
              <a:effectLst/>
              <a:latin typeface="Arial Narrow" panose="020B0606020202030204" pitchFamily="34" charset="0"/>
              <a:ea typeface="Times New Roman" panose="02020603050405020304" pitchFamily="18"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8920971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D0A3255D-6016-B0DE-40B0-66AB8D66FBDF}"/>
              </a:ext>
            </a:extLst>
          </p:cNvPr>
          <p:cNvSpPr>
            <a:spLocks noGrp="1"/>
          </p:cNvSpPr>
          <p:nvPr>
            <p:ph type="ctrTitle"/>
          </p:nvPr>
        </p:nvSpPr>
        <p:spPr>
          <a:xfrm>
            <a:off x="2323742" y="954338"/>
            <a:ext cx="8915399" cy="2262781"/>
          </a:xfrm>
        </p:spPr>
        <p:txBody>
          <a:bodyPr/>
          <a:lstStyle/>
          <a:p>
            <a:pPr algn="ctr"/>
            <a:r>
              <a:rPr lang="it-IT" dirty="0"/>
              <a:t>Thank </a:t>
            </a:r>
            <a:r>
              <a:rPr lang="it-IT" dirty="0" err="1"/>
              <a:t>you</a:t>
            </a:r>
            <a:r>
              <a:rPr lang="it-IT" dirty="0"/>
              <a:t> </a:t>
            </a:r>
            <a:r>
              <a:rPr lang="it-IT" dirty="0" err="1"/>
              <a:t>very</a:t>
            </a:r>
            <a:r>
              <a:rPr lang="it-IT" dirty="0"/>
              <a:t> </a:t>
            </a:r>
            <a:r>
              <a:rPr lang="it-IT" dirty="0" err="1"/>
              <a:t>much</a:t>
            </a:r>
            <a:endParaRPr lang="it-IT" dirty="0"/>
          </a:p>
        </p:txBody>
      </p:sp>
      <p:sp>
        <p:nvSpPr>
          <p:cNvPr id="6" name="Sottotitolo 5">
            <a:extLst>
              <a:ext uri="{FF2B5EF4-FFF2-40B4-BE49-F238E27FC236}">
                <a16:creationId xmlns:a16="http://schemas.microsoft.com/office/drawing/2014/main" id="{F202C411-D3AF-4422-5369-419957BE717E}"/>
              </a:ext>
            </a:extLst>
          </p:cNvPr>
          <p:cNvSpPr>
            <a:spLocks noGrp="1"/>
          </p:cNvSpPr>
          <p:nvPr>
            <p:ph type="subTitle" idx="1"/>
          </p:nvPr>
        </p:nvSpPr>
        <p:spPr>
          <a:xfrm>
            <a:off x="2461394" y="3640882"/>
            <a:ext cx="8915399" cy="1126283"/>
          </a:xfrm>
        </p:spPr>
        <p:txBody>
          <a:bodyPr>
            <a:normAutofit/>
          </a:bodyPr>
          <a:lstStyle/>
          <a:p>
            <a:pPr algn="ctr"/>
            <a:r>
              <a:rPr lang="it-IT" sz="4800" dirty="0">
                <a:solidFill>
                  <a:schemeClr val="tx1"/>
                </a:solidFill>
              </a:rPr>
              <a:t>for </a:t>
            </a:r>
            <a:r>
              <a:rPr lang="it-IT" sz="4800" dirty="0" err="1">
                <a:solidFill>
                  <a:schemeClr val="tx1"/>
                </a:solidFill>
              </a:rPr>
              <a:t>your</a:t>
            </a:r>
            <a:r>
              <a:rPr lang="it-IT" sz="4800" dirty="0">
                <a:solidFill>
                  <a:schemeClr val="tx1"/>
                </a:solidFill>
              </a:rPr>
              <a:t> </a:t>
            </a:r>
            <a:r>
              <a:rPr lang="it-IT" sz="4800" dirty="0" err="1">
                <a:solidFill>
                  <a:schemeClr val="tx1"/>
                </a:solidFill>
              </a:rPr>
              <a:t>attention</a:t>
            </a:r>
            <a:endParaRPr lang="it-IT" sz="4800" dirty="0">
              <a:solidFill>
                <a:schemeClr val="tx1"/>
              </a:solidFill>
            </a:endParaRPr>
          </a:p>
        </p:txBody>
      </p:sp>
      <p:pic>
        <p:nvPicPr>
          <p:cNvPr id="1026" name="Immagine 1">
            <a:extLst>
              <a:ext uri="{FF2B5EF4-FFF2-40B4-BE49-F238E27FC236}">
                <a16:creationId xmlns:a16="http://schemas.microsoft.com/office/drawing/2014/main" id="{A14ACF6A-D67A-03F3-F51A-C3D52548B04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9675" y="459038"/>
            <a:ext cx="1508125"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54562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10503C8-E91A-0365-1E29-C76832DDF4E2}"/>
              </a:ext>
            </a:extLst>
          </p:cNvPr>
          <p:cNvSpPr>
            <a:spLocks noGrp="1"/>
          </p:cNvSpPr>
          <p:nvPr>
            <p:ph type="title"/>
          </p:nvPr>
        </p:nvSpPr>
        <p:spPr>
          <a:xfrm>
            <a:off x="2199635" y="293162"/>
            <a:ext cx="8911687" cy="1280890"/>
          </a:xfrm>
        </p:spPr>
        <p:txBody>
          <a:bodyPr/>
          <a:lstStyle/>
          <a:p>
            <a:r>
              <a:rPr lang="it-IT" b="1" dirty="0" err="1"/>
              <a:t>Topics</a:t>
            </a:r>
            <a:r>
              <a:rPr lang="it-IT" b="1" dirty="0"/>
              <a:t> </a:t>
            </a:r>
            <a:r>
              <a:rPr lang="it-IT" b="1" dirty="0" err="1"/>
              <a:t>covered</a:t>
            </a:r>
            <a:endParaRPr lang="it-IT" b="1" dirty="0"/>
          </a:p>
        </p:txBody>
      </p:sp>
      <p:sp>
        <p:nvSpPr>
          <p:cNvPr id="4" name="Segnaposto contenuto 2">
            <a:extLst>
              <a:ext uri="{FF2B5EF4-FFF2-40B4-BE49-F238E27FC236}">
                <a16:creationId xmlns:a16="http://schemas.microsoft.com/office/drawing/2014/main" id="{550E8F13-3D7E-FC3D-5A05-0CFD5C43D33B}"/>
              </a:ext>
            </a:extLst>
          </p:cNvPr>
          <p:cNvSpPr>
            <a:spLocks noGrp="1"/>
          </p:cNvSpPr>
          <p:nvPr>
            <p:ph idx="1"/>
          </p:nvPr>
        </p:nvSpPr>
        <p:spPr>
          <a:xfrm>
            <a:off x="725214" y="293162"/>
            <a:ext cx="11137346" cy="6121400"/>
          </a:xfrm>
        </p:spPr>
        <p:txBody>
          <a:bodyPr anchor="ctr">
            <a:noAutofit/>
          </a:bodyPr>
          <a:lstStyle/>
          <a:p>
            <a:endParaRPr lang="en-US" dirty="0"/>
          </a:p>
          <a:p>
            <a:endParaRPr lang="en-US" dirty="0"/>
          </a:p>
          <a:p>
            <a:r>
              <a:rPr lang="en-US" sz="2400" dirty="0" err="1">
                <a:solidFill>
                  <a:schemeClr val="tx1"/>
                </a:solidFill>
              </a:rPr>
              <a:t>Leximetric</a:t>
            </a:r>
            <a:r>
              <a:rPr lang="en-US" sz="2400" dirty="0">
                <a:solidFill>
                  <a:schemeClr val="tx1"/>
                </a:solidFill>
              </a:rPr>
              <a:t> approach chosen for the prior evaluation of the drug laws (and policies) producing input- driven indices (Francesca De Marinis);</a:t>
            </a:r>
          </a:p>
          <a:p>
            <a:r>
              <a:rPr lang="it-IT" sz="2400" dirty="0">
                <a:solidFill>
                  <a:schemeClr val="tx1"/>
                </a:solidFill>
              </a:rPr>
              <a:t>Countries </a:t>
            </a:r>
            <a:r>
              <a:rPr lang="it-IT" sz="2400" dirty="0" err="1">
                <a:solidFill>
                  <a:schemeClr val="tx1"/>
                </a:solidFill>
              </a:rPr>
              <a:t>chosen</a:t>
            </a:r>
            <a:r>
              <a:rPr lang="it-IT" sz="2400" dirty="0">
                <a:solidFill>
                  <a:schemeClr val="tx1"/>
                </a:solidFill>
              </a:rPr>
              <a:t> </a:t>
            </a:r>
            <a:r>
              <a:rPr lang="it-IT" sz="2400" dirty="0" err="1">
                <a:solidFill>
                  <a:schemeClr val="tx1"/>
                </a:solidFill>
              </a:rPr>
              <a:t>as</a:t>
            </a:r>
            <a:r>
              <a:rPr lang="it-IT" sz="2400" dirty="0">
                <a:solidFill>
                  <a:schemeClr val="tx1"/>
                </a:solidFill>
              </a:rPr>
              <a:t> </a:t>
            </a:r>
            <a:r>
              <a:rPr lang="it-IT" sz="2400" dirty="0" err="1">
                <a:solidFill>
                  <a:schemeClr val="tx1"/>
                </a:solidFill>
              </a:rPr>
              <a:t>examples</a:t>
            </a:r>
            <a:r>
              <a:rPr lang="it-IT" sz="2400" dirty="0">
                <a:solidFill>
                  <a:schemeClr val="tx1"/>
                </a:solidFill>
              </a:rPr>
              <a:t> of </a:t>
            </a:r>
            <a:r>
              <a:rPr lang="it-IT" sz="2400" dirty="0" err="1">
                <a:solidFill>
                  <a:schemeClr val="tx1"/>
                </a:solidFill>
              </a:rPr>
              <a:t>drug</a:t>
            </a:r>
            <a:r>
              <a:rPr lang="it-IT" sz="2400" dirty="0">
                <a:solidFill>
                  <a:schemeClr val="tx1"/>
                </a:solidFill>
              </a:rPr>
              <a:t> </a:t>
            </a:r>
            <a:r>
              <a:rPr lang="it-IT" sz="2400" dirty="0" err="1">
                <a:solidFill>
                  <a:schemeClr val="tx1"/>
                </a:solidFill>
              </a:rPr>
              <a:t>laws</a:t>
            </a:r>
            <a:r>
              <a:rPr lang="it-IT" sz="2400" dirty="0">
                <a:solidFill>
                  <a:schemeClr val="tx1"/>
                </a:solidFill>
              </a:rPr>
              <a:t> and policies in 31 </a:t>
            </a:r>
            <a:r>
              <a:rPr lang="it-IT" sz="2400" dirty="0" err="1">
                <a:solidFill>
                  <a:schemeClr val="tx1"/>
                </a:solidFill>
              </a:rPr>
              <a:t>years</a:t>
            </a:r>
            <a:r>
              <a:rPr lang="it-IT" sz="2400" dirty="0">
                <a:solidFill>
                  <a:schemeClr val="tx1"/>
                </a:solidFill>
              </a:rPr>
              <a:t> (1991-2021): </a:t>
            </a:r>
            <a:r>
              <a:rPr lang="en-US" sz="2400" dirty="0">
                <a:solidFill>
                  <a:schemeClr val="tx1"/>
                </a:solidFill>
              </a:rPr>
              <a:t>Italy as a base, having been studied in detail before,</a:t>
            </a:r>
            <a:r>
              <a:rPr lang="it-IT" sz="2400" dirty="0">
                <a:solidFill>
                  <a:schemeClr val="tx1"/>
                </a:solidFill>
              </a:rPr>
              <a:t> Netherlands, France and Portugal;</a:t>
            </a:r>
          </a:p>
          <a:p>
            <a:r>
              <a:rPr lang="it-IT" sz="2400" dirty="0" err="1">
                <a:solidFill>
                  <a:schemeClr val="tx1"/>
                </a:solidFill>
              </a:rPr>
              <a:t>Leximetric</a:t>
            </a:r>
            <a:r>
              <a:rPr lang="it-IT" sz="2400" dirty="0">
                <a:solidFill>
                  <a:schemeClr val="tx1"/>
                </a:solidFill>
              </a:rPr>
              <a:t> </a:t>
            </a:r>
            <a:r>
              <a:rPr lang="it-IT" sz="2400" dirty="0" err="1">
                <a:solidFill>
                  <a:schemeClr val="tx1"/>
                </a:solidFill>
              </a:rPr>
              <a:t>evaluation</a:t>
            </a:r>
            <a:r>
              <a:rPr lang="it-IT" sz="2400" dirty="0">
                <a:solidFill>
                  <a:schemeClr val="tx1"/>
                </a:solidFill>
              </a:rPr>
              <a:t> and </a:t>
            </a:r>
            <a:r>
              <a:rPr lang="it-IT" sz="2400" dirty="0" err="1">
                <a:solidFill>
                  <a:schemeClr val="tx1"/>
                </a:solidFill>
              </a:rPr>
              <a:t>comparison</a:t>
            </a:r>
            <a:r>
              <a:rPr lang="en-US" sz="2400" dirty="0">
                <a:solidFill>
                  <a:schemeClr val="tx1"/>
                </a:solidFill>
              </a:rPr>
              <a:t> of </a:t>
            </a:r>
            <a:r>
              <a:rPr lang="en-US" sz="2400" dirty="0" err="1">
                <a:solidFill>
                  <a:schemeClr val="tx1"/>
                </a:solidFill>
              </a:rPr>
              <a:t>leximetric</a:t>
            </a:r>
            <a:r>
              <a:rPr lang="en-US" sz="2400" dirty="0">
                <a:solidFill>
                  <a:schemeClr val="tx1"/>
                </a:solidFill>
              </a:rPr>
              <a:t> scores</a:t>
            </a:r>
            <a:r>
              <a:rPr lang="it-IT" sz="2400" dirty="0">
                <a:solidFill>
                  <a:schemeClr val="tx1"/>
                </a:solidFill>
              </a:rPr>
              <a:t>;</a:t>
            </a:r>
            <a:endParaRPr lang="en-US" sz="2400" dirty="0">
              <a:solidFill>
                <a:schemeClr val="tx1"/>
              </a:solidFill>
            </a:endParaRPr>
          </a:p>
          <a:p>
            <a:r>
              <a:rPr lang="en-US" sz="2400" dirty="0">
                <a:solidFill>
                  <a:schemeClr val="tx1"/>
                </a:solidFill>
              </a:rPr>
              <a:t>Some key social indicators for posterior evaluation of the consequences of drug laws as output-driven indices;</a:t>
            </a:r>
          </a:p>
          <a:p>
            <a:r>
              <a:rPr lang="en-US" sz="2400" dirty="0">
                <a:solidFill>
                  <a:schemeClr val="tx1"/>
                </a:solidFill>
              </a:rPr>
              <a:t>Comparative study of some indicator values.</a:t>
            </a:r>
            <a:endParaRPr lang="en-US" sz="2800" dirty="0">
              <a:solidFill>
                <a:schemeClr val="tx1"/>
              </a:solidFill>
            </a:endParaRPr>
          </a:p>
        </p:txBody>
      </p:sp>
    </p:spTree>
    <p:extLst>
      <p:ext uri="{BB962C8B-B14F-4D97-AF65-F5344CB8AC3E}">
        <p14:creationId xmlns:p14="http://schemas.microsoft.com/office/powerpoint/2010/main" val="1035001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animEffect transition="in" filter="wipe(down)">
                                      <p:cBhvr>
                                        <p:cTn id="7" dur="500"/>
                                        <p:tgtEl>
                                          <p:spTgt spid="4">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wipe(down)">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animEffect transition="in" filter="wipe(down)">
                                      <p:cBhvr>
                                        <p:cTn id="17" dur="500"/>
                                        <p:tgtEl>
                                          <p:spTgt spid="4">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wipe(down)">
                                      <p:cBhvr>
                                        <p:cTn id="2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3603E0-3C7F-4DBE-9E7F-015C3AE992D8}"/>
              </a:ext>
            </a:extLst>
          </p:cNvPr>
          <p:cNvSpPr>
            <a:spLocks noGrp="1"/>
          </p:cNvSpPr>
          <p:nvPr>
            <p:ph type="title"/>
          </p:nvPr>
        </p:nvSpPr>
        <p:spPr>
          <a:xfrm>
            <a:off x="1667507" y="187814"/>
            <a:ext cx="9905998" cy="1018686"/>
          </a:xfrm>
        </p:spPr>
        <p:txBody>
          <a:bodyPr>
            <a:normAutofit fontScale="90000"/>
          </a:bodyPr>
          <a:lstStyle/>
          <a:p>
            <a:r>
              <a:rPr lang="it-IT" b="1" dirty="0" err="1"/>
              <a:t>Leximetric</a:t>
            </a:r>
            <a:r>
              <a:rPr lang="it-IT" b="1" dirty="0"/>
              <a:t> scores for </a:t>
            </a:r>
            <a:r>
              <a:rPr lang="it-IT" b="1" dirty="0" err="1"/>
              <a:t>Italy</a:t>
            </a:r>
            <a:r>
              <a:rPr lang="it-IT" b="1" dirty="0"/>
              <a:t>: input-</a:t>
            </a:r>
            <a:r>
              <a:rPr lang="it-IT" b="1" dirty="0" err="1"/>
              <a:t>driven</a:t>
            </a:r>
            <a:r>
              <a:rPr lang="it-IT" b="1" dirty="0"/>
              <a:t> </a:t>
            </a:r>
            <a:r>
              <a:rPr lang="it-IT" b="1" dirty="0" err="1"/>
              <a:t>indicators</a:t>
            </a:r>
            <a:endParaRPr lang="it-IT" b="1" dirty="0"/>
          </a:p>
        </p:txBody>
      </p:sp>
      <p:sp>
        <p:nvSpPr>
          <p:cNvPr id="3" name="Segnaposto contenuto 2">
            <a:extLst>
              <a:ext uri="{FF2B5EF4-FFF2-40B4-BE49-F238E27FC236}">
                <a16:creationId xmlns:a16="http://schemas.microsoft.com/office/drawing/2014/main" id="{9CDCF07B-F15A-4383-B778-76748DDDEC7C}"/>
              </a:ext>
            </a:extLst>
          </p:cNvPr>
          <p:cNvSpPr>
            <a:spLocks noGrp="1"/>
          </p:cNvSpPr>
          <p:nvPr>
            <p:ph idx="1"/>
          </p:nvPr>
        </p:nvSpPr>
        <p:spPr>
          <a:xfrm>
            <a:off x="1526219" y="1206500"/>
            <a:ext cx="10188574" cy="4584701"/>
          </a:xfrm>
        </p:spPr>
        <p:txBody>
          <a:bodyPr>
            <a:normAutofit fontScale="92500" lnSpcReduction="10000"/>
          </a:bodyPr>
          <a:lstStyle/>
          <a:p>
            <a:r>
              <a:rPr lang="en-US" sz="2800" dirty="0"/>
              <a:t>In the laws more or less harsh consequences for the users and suppliers are provided and therefore a score can be assigned proportional to the expected level of repression:</a:t>
            </a:r>
          </a:p>
          <a:p>
            <a:pPr fontAlgn="t"/>
            <a:r>
              <a:rPr lang="en-US" sz="2800" b="1" dirty="0"/>
              <a:t>Administrative penalty: score from 0-5 depending on the degree of strength.</a:t>
            </a:r>
            <a:endParaRPr lang="it-IT" sz="2800" dirty="0"/>
          </a:p>
          <a:p>
            <a:pPr fontAlgn="t"/>
            <a:r>
              <a:rPr lang="en-US" sz="2800" b="1" dirty="0"/>
              <a:t>Criminal sanction: score from 5-10, depending on the level of maximum penalty established for the crime.</a:t>
            </a:r>
          </a:p>
          <a:p>
            <a:pPr marL="0" indent="0" fontAlgn="t">
              <a:buNone/>
            </a:pPr>
            <a:endParaRPr lang="en-US" sz="1500" b="1" dirty="0"/>
          </a:p>
          <a:p>
            <a:r>
              <a:rPr lang="en-US" sz="2000" dirty="0"/>
              <a:t>In Italy, as an example of drug law: </a:t>
            </a:r>
          </a:p>
          <a:p>
            <a:pPr lvl="1">
              <a:buSzPct val="150000"/>
              <a:buFont typeface="Arial" panose="020B0604020202020204" pitchFamily="34" charset="0"/>
              <a:buChar char="•"/>
            </a:pPr>
            <a:r>
              <a:rPr lang="en-US" sz="1800" dirty="0"/>
              <a:t>art. 75 (and 75 bis) related to consumers (administrative penalty);</a:t>
            </a:r>
          </a:p>
          <a:p>
            <a:pPr lvl="1">
              <a:buSzPct val="150000"/>
              <a:buFont typeface="Arial" panose="020B0604020202020204" pitchFamily="34" charset="0"/>
              <a:buChar char="•"/>
            </a:pPr>
            <a:r>
              <a:rPr lang="en-US" sz="1800" dirty="0"/>
              <a:t>and art. 73 related to drug sellers (criminal sanction).</a:t>
            </a:r>
          </a:p>
          <a:p>
            <a:pPr fontAlgn="t"/>
            <a:endParaRPr lang="it-IT" sz="2800" dirty="0"/>
          </a:p>
          <a:p>
            <a:endParaRPr lang="it-IT" sz="2800" dirty="0"/>
          </a:p>
        </p:txBody>
      </p:sp>
    </p:spTree>
    <p:extLst>
      <p:ext uri="{BB962C8B-B14F-4D97-AF65-F5344CB8AC3E}">
        <p14:creationId xmlns:p14="http://schemas.microsoft.com/office/powerpoint/2010/main" val="3677072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wipe(down)">
                                      <p:cBhvr>
                                        <p:cTn id="17" dur="500"/>
                                        <p:tgtEl>
                                          <p:spTgt spid="3">
                                            <p:txEl>
                                              <p:pRg st="4" end="4"/>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wipe(down)">
                                      <p:cBhvr>
                                        <p:cTn id="20" dur="500"/>
                                        <p:tgtEl>
                                          <p:spTgt spid="3">
                                            <p:txEl>
                                              <p:pRg st="5" end="5"/>
                                            </p:txEl>
                                          </p:spTgt>
                                        </p:tgtEl>
                                      </p:cBhvr>
                                    </p:animEffect>
                                  </p:childTnLst>
                                </p:cTn>
                              </p:par>
                              <p:par>
                                <p:cTn id="21" presetID="22" presetClass="entr" presetSubtype="4"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Effect transition="in" filter="wipe(down)">
                                      <p:cBhvr>
                                        <p:cTn id="23"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a 3">
            <a:extLst>
              <a:ext uri="{FF2B5EF4-FFF2-40B4-BE49-F238E27FC236}">
                <a16:creationId xmlns:a16="http://schemas.microsoft.com/office/drawing/2014/main" id="{A11B9095-095A-6D98-18CA-50381087DDAF}"/>
              </a:ext>
            </a:extLst>
          </p:cNvPr>
          <p:cNvGraphicFramePr>
            <a:graphicFrameLocks noGrp="1"/>
          </p:cNvGraphicFramePr>
          <p:nvPr>
            <p:extLst>
              <p:ext uri="{D42A27DB-BD31-4B8C-83A1-F6EECF244321}">
                <p14:modId xmlns:p14="http://schemas.microsoft.com/office/powerpoint/2010/main" val="327228176"/>
              </p:ext>
            </p:extLst>
          </p:nvPr>
        </p:nvGraphicFramePr>
        <p:xfrm>
          <a:off x="0" y="-1"/>
          <a:ext cx="12152671" cy="6838654"/>
        </p:xfrm>
        <a:graphic>
          <a:graphicData uri="http://schemas.openxmlformats.org/drawingml/2006/table">
            <a:tbl>
              <a:tblPr firstRow="1" firstCol="1" bandRow="1">
                <a:tableStyleId>{5C22544A-7EE6-4342-B048-85BDC9FD1C3A}</a:tableStyleId>
              </a:tblPr>
              <a:tblGrid>
                <a:gridCol w="7813850">
                  <a:extLst>
                    <a:ext uri="{9D8B030D-6E8A-4147-A177-3AD203B41FA5}">
                      <a16:colId xmlns:a16="http://schemas.microsoft.com/office/drawing/2014/main" val="2686814304"/>
                    </a:ext>
                  </a:extLst>
                </a:gridCol>
                <a:gridCol w="1400877">
                  <a:extLst>
                    <a:ext uri="{9D8B030D-6E8A-4147-A177-3AD203B41FA5}">
                      <a16:colId xmlns:a16="http://schemas.microsoft.com/office/drawing/2014/main" val="1671164737"/>
                    </a:ext>
                  </a:extLst>
                </a:gridCol>
                <a:gridCol w="1454957">
                  <a:extLst>
                    <a:ext uri="{9D8B030D-6E8A-4147-A177-3AD203B41FA5}">
                      <a16:colId xmlns:a16="http://schemas.microsoft.com/office/drawing/2014/main" val="327510943"/>
                    </a:ext>
                  </a:extLst>
                </a:gridCol>
                <a:gridCol w="1482987">
                  <a:extLst>
                    <a:ext uri="{9D8B030D-6E8A-4147-A177-3AD203B41FA5}">
                      <a16:colId xmlns:a16="http://schemas.microsoft.com/office/drawing/2014/main" val="100636311"/>
                    </a:ext>
                  </a:extLst>
                </a:gridCol>
              </a:tblGrid>
              <a:tr h="1589155">
                <a:tc>
                  <a:txBody>
                    <a:bodyPr/>
                    <a:lstStyle/>
                    <a:p>
                      <a:pPr marL="252095" marR="71755" indent="180340">
                        <a:spcAft>
                          <a:spcPts val="0"/>
                        </a:spcAft>
                      </a:pPr>
                      <a:endParaRPr lang="en-GB" sz="1700" baseline="0" dirty="0">
                        <a:effectLst/>
                      </a:endParaRPr>
                    </a:p>
                    <a:p>
                      <a:pPr marL="182563" marR="71755" indent="0">
                        <a:spcAft>
                          <a:spcPts val="0"/>
                        </a:spcAft>
                      </a:pPr>
                      <a:r>
                        <a:rPr lang="en-GB" sz="1800" baseline="0" dirty="0">
                          <a:effectLst/>
                        </a:rPr>
                        <a:t>Administrative penalties and Criminal sanctions in Italy (1990-2021)</a:t>
                      </a:r>
                    </a:p>
                    <a:p>
                      <a:pPr marL="252095" marR="71755" indent="180340">
                        <a:spcAft>
                          <a:spcPts val="0"/>
                        </a:spcAft>
                      </a:pPr>
                      <a:endParaRPr lang="en-GB" sz="1700" baseline="0" dirty="0">
                        <a:effectLst/>
                      </a:endParaRPr>
                    </a:p>
                    <a:p>
                      <a:pPr marL="252095" marR="71755" indent="180340">
                        <a:spcAft>
                          <a:spcPts val="0"/>
                        </a:spcAft>
                      </a:pPr>
                      <a:endParaRPr lang="en-GB" sz="1700" baseline="0" dirty="0">
                        <a:effectLst/>
                      </a:endParaRPr>
                    </a:p>
                    <a:p>
                      <a:pPr marL="182563" marR="71755" indent="0">
                        <a:spcAft>
                          <a:spcPts val="0"/>
                        </a:spcAft>
                      </a:pPr>
                      <a:r>
                        <a:rPr lang="en-GB" sz="1700" baseline="0" dirty="0">
                          <a:effectLst/>
                        </a:rPr>
                        <a:t>Variables</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0" marR="71755" indent="0" algn="ctr">
                        <a:spcAft>
                          <a:spcPts val="0"/>
                        </a:spcAft>
                      </a:pPr>
                      <a:r>
                        <a:rPr lang="en-GB" sz="1700" baseline="0" dirty="0">
                          <a:effectLst/>
                        </a:rPr>
                        <a:t>D.P.R. </a:t>
                      </a:r>
                    </a:p>
                    <a:p>
                      <a:pPr marL="0" marR="71755" indent="0" algn="ctr">
                        <a:spcAft>
                          <a:spcPts val="0"/>
                        </a:spcAft>
                      </a:pPr>
                      <a:r>
                        <a:rPr lang="en-GB" sz="1700" baseline="0" dirty="0">
                          <a:effectLst/>
                        </a:rPr>
                        <a:t>n. 309/90 </a:t>
                      </a:r>
                    </a:p>
                    <a:p>
                      <a:pPr marL="90488" marR="71755" indent="0" algn="ctr">
                        <a:spcAft>
                          <a:spcPts val="0"/>
                        </a:spcAft>
                      </a:pPr>
                      <a:endParaRPr lang="en-GB" sz="1700" baseline="0" dirty="0">
                        <a:effectLst/>
                      </a:endParaRPr>
                    </a:p>
                    <a:p>
                      <a:pPr marL="0" marR="71755" indent="0" algn="ctr">
                        <a:spcAft>
                          <a:spcPts val="0"/>
                        </a:spcAft>
                      </a:pPr>
                      <a:r>
                        <a:rPr lang="en-GB" sz="1600" baseline="0" dirty="0">
                          <a:effectLst/>
                        </a:rPr>
                        <a:t>(1990 -2006)</a:t>
                      </a:r>
                      <a:endParaRPr lang="it-IT" sz="16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spcAft>
                          <a:spcPts val="0"/>
                        </a:spcAft>
                      </a:pPr>
                      <a:endParaRPr lang="en-GB" sz="1700" baseline="0" dirty="0">
                        <a:effectLst/>
                      </a:endParaRPr>
                    </a:p>
                    <a:p>
                      <a:pPr marL="252095" marR="71755" indent="180340">
                        <a:spcAft>
                          <a:spcPts val="0"/>
                        </a:spcAft>
                      </a:pPr>
                      <a:r>
                        <a:rPr lang="en-GB" sz="1700" baseline="0" dirty="0">
                          <a:effectLst/>
                        </a:rPr>
                        <a:t>Law </a:t>
                      </a:r>
                    </a:p>
                    <a:p>
                      <a:pPr marL="0" marR="71755" indent="0" algn="ctr">
                        <a:spcAft>
                          <a:spcPts val="0"/>
                        </a:spcAft>
                      </a:pPr>
                      <a:r>
                        <a:rPr lang="en-GB" sz="1700" baseline="0" dirty="0">
                          <a:effectLst/>
                        </a:rPr>
                        <a:t>n. 49/2006</a:t>
                      </a:r>
                      <a:endParaRPr lang="it-IT" sz="1700" baseline="0" dirty="0">
                        <a:effectLst/>
                      </a:endParaRPr>
                    </a:p>
                    <a:p>
                      <a:pPr marL="0" marR="71755" indent="0" algn="ctr">
                        <a:spcAft>
                          <a:spcPts val="0"/>
                        </a:spcAft>
                      </a:pPr>
                      <a:endParaRPr lang="en-GB" sz="1600" baseline="0" dirty="0">
                        <a:effectLst/>
                      </a:endParaRPr>
                    </a:p>
                    <a:p>
                      <a:pPr marL="0" marR="71755" indent="0" algn="ctr">
                        <a:spcAft>
                          <a:spcPts val="0"/>
                        </a:spcAft>
                      </a:pPr>
                      <a:r>
                        <a:rPr lang="en-GB" sz="1600" baseline="0" dirty="0">
                          <a:effectLst/>
                        </a:rPr>
                        <a:t>(2006 - 2014) </a:t>
                      </a:r>
                      <a:endParaRPr lang="it-IT" sz="16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0" marR="71755" indent="0">
                        <a:spcAft>
                          <a:spcPts val="0"/>
                        </a:spcAft>
                      </a:pPr>
                      <a:endParaRPr lang="en-GB" sz="1700" baseline="0" dirty="0">
                        <a:effectLst/>
                      </a:endParaRPr>
                    </a:p>
                    <a:p>
                      <a:pPr marL="0" marR="71755" indent="0" algn="ctr">
                        <a:spcAft>
                          <a:spcPts val="0"/>
                        </a:spcAft>
                      </a:pPr>
                      <a:r>
                        <a:rPr lang="en-GB" sz="1700" baseline="0" dirty="0">
                          <a:effectLst/>
                        </a:rPr>
                        <a:t>Law </a:t>
                      </a:r>
                    </a:p>
                    <a:p>
                      <a:pPr marL="0" marR="71755" indent="0" algn="ctr">
                        <a:spcAft>
                          <a:spcPts val="0"/>
                        </a:spcAft>
                      </a:pPr>
                      <a:r>
                        <a:rPr lang="en-GB" sz="1700" baseline="0" dirty="0">
                          <a:effectLst/>
                        </a:rPr>
                        <a:t>n. 79/2014 </a:t>
                      </a:r>
                      <a:endParaRPr lang="it-IT" sz="1700" baseline="0" dirty="0">
                        <a:effectLst/>
                      </a:endParaRPr>
                    </a:p>
                    <a:p>
                      <a:pPr marL="252095" marR="71755" indent="180340">
                        <a:spcAft>
                          <a:spcPts val="0"/>
                        </a:spcAft>
                      </a:pPr>
                      <a:endParaRPr lang="en-GB" sz="1600" baseline="0" dirty="0">
                        <a:effectLst/>
                      </a:endParaRPr>
                    </a:p>
                    <a:p>
                      <a:pPr marL="0" marR="71755" indent="0">
                        <a:spcAft>
                          <a:spcPts val="0"/>
                        </a:spcAft>
                      </a:pPr>
                      <a:r>
                        <a:rPr lang="en-GB" sz="1600" baseline="0" dirty="0">
                          <a:effectLst/>
                        </a:rPr>
                        <a:t>(2014 - 2021)</a:t>
                      </a:r>
                      <a:endParaRPr lang="it-IT" sz="16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extLst>
                  <a:ext uri="{0D108BD9-81ED-4DB2-BD59-A6C34878D82A}">
                    <a16:rowId xmlns:a16="http://schemas.microsoft.com/office/drawing/2014/main" val="2330276420"/>
                  </a:ext>
                </a:extLst>
              </a:tr>
              <a:tr h="261714">
                <a:tc>
                  <a:txBody>
                    <a:bodyPr/>
                    <a:lstStyle/>
                    <a:p>
                      <a:pPr marL="250825" marR="71755" indent="17463">
                        <a:spcAft>
                          <a:spcPts val="0"/>
                        </a:spcAft>
                      </a:pPr>
                      <a:r>
                        <a:rPr lang="en-GB" sz="1700" baseline="0" dirty="0">
                          <a:effectLst/>
                        </a:rPr>
                        <a:t>How is the sale of ‘hard drugs’ punished?</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10</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252095" marR="71755" indent="180340" algn="ctr">
                        <a:spcAft>
                          <a:spcPts val="0"/>
                        </a:spcAft>
                      </a:pPr>
                      <a:r>
                        <a:rPr lang="en-GB" sz="1700" baseline="0">
                          <a:effectLst/>
                        </a:rPr>
                        <a:t>10</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252095" marR="71755" indent="180340" algn="ctr">
                        <a:spcAft>
                          <a:spcPts val="0"/>
                        </a:spcAft>
                      </a:pPr>
                      <a:r>
                        <a:rPr lang="en-GB" sz="1700" baseline="0">
                          <a:effectLst/>
                        </a:rPr>
                        <a:t>10</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extLst>
                  <a:ext uri="{0D108BD9-81ED-4DB2-BD59-A6C34878D82A}">
                    <a16:rowId xmlns:a16="http://schemas.microsoft.com/office/drawing/2014/main" val="1342817951"/>
                  </a:ext>
                </a:extLst>
              </a:tr>
              <a:tr h="261714">
                <a:tc>
                  <a:txBody>
                    <a:bodyPr/>
                    <a:lstStyle/>
                    <a:p>
                      <a:pPr marL="250825" marR="71755" indent="17463">
                        <a:spcAft>
                          <a:spcPts val="0"/>
                        </a:spcAft>
                      </a:pPr>
                      <a:r>
                        <a:rPr lang="en-GB" sz="1700" baseline="0" dirty="0">
                          <a:effectLst/>
                        </a:rPr>
                        <a:t>How is the sale of ‘soft drugs’ punished?</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8</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252095" marR="71755" indent="180340" algn="ctr">
                        <a:spcAft>
                          <a:spcPts val="0"/>
                        </a:spcAft>
                      </a:pPr>
                      <a:r>
                        <a:rPr lang="en-GB" sz="1700" baseline="0">
                          <a:effectLst/>
                        </a:rPr>
                        <a:t>10</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252095" marR="71755" indent="180340" algn="ctr">
                        <a:spcAft>
                          <a:spcPts val="0"/>
                        </a:spcAft>
                      </a:pPr>
                      <a:r>
                        <a:rPr lang="en-GB" sz="1700" baseline="0">
                          <a:effectLst/>
                        </a:rPr>
                        <a:t>8</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extLst>
                  <a:ext uri="{0D108BD9-81ED-4DB2-BD59-A6C34878D82A}">
                    <a16:rowId xmlns:a16="http://schemas.microsoft.com/office/drawing/2014/main" val="3935819548"/>
                  </a:ext>
                </a:extLst>
              </a:tr>
              <a:tr h="261714">
                <a:tc>
                  <a:txBody>
                    <a:bodyPr/>
                    <a:lstStyle/>
                    <a:p>
                      <a:pPr marL="250825" marR="71755" indent="17463">
                        <a:spcAft>
                          <a:spcPts val="0"/>
                        </a:spcAft>
                      </a:pPr>
                      <a:r>
                        <a:rPr lang="en-GB" sz="1700" baseline="0" dirty="0">
                          <a:effectLst/>
                        </a:rPr>
                        <a:t>How is the cultivation of ‘hard drugs’ punished?</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10</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252095" marR="71755" indent="180340" algn="ctr">
                        <a:spcAft>
                          <a:spcPts val="0"/>
                        </a:spcAft>
                      </a:pPr>
                      <a:r>
                        <a:rPr lang="en-GB" sz="1700" baseline="0">
                          <a:effectLst/>
                        </a:rPr>
                        <a:t>10</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252095" marR="71755" indent="180340" algn="ctr">
                        <a:spcAft>
                          <a:spcPts val="0"/>
                        </a:spcAft>
                      </a:pPr>
                      <a:r>
                        <a:rPr lang="en-GB" sz="1700" baseline="0">
                          <a:effectLst/>
                        </a:rPr>
                        <a:t>10</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extLst>
                  <a:ext uri="{0D108BD9-81ED-4DB2-BD59-A6C34878D82A}">
                    <a16:rowId xmlns:a16="http://schemas.microsoft.com/office/drawing/2014/main" val="3467130315"/>
                  </a:ext>
                </a:extLst>
              </a:tr>
              <a:tr h="261714">
                <a:tc>
                  <a:txBody>
                    <a:bodyPr/>
                    <a:lstStyle/>
                    <a:p>
                      <a:pPr marL="250825" marR="71755" indent="17463">
                        <a:spcAft>
                          <a:spcPts val="0"/>
                        </a:spcAft>
                      </a:pPr>
                      <a:r>
                        <a:rPr lang="en-GB" sz="1700" baseline="0" dirty="0">
                          <a:effectLst/>
                        </a:rPr>
                        <a:t>How is the cultivation of ‘hard drugs’ for personal use punished?</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10</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252095" marR="71755" indent="180340" algn="ctr">
                        <a:spcAft>
                          <a:spcPts val="0"/>
                        </a:spcAft>
                      </a:pPr>
                      <a:r>
                        <a:rPr lang="en-GB" sz="1700" baseline="0">
                          <a:effectLst/>
                        </a:rPr>
                        <a:t>10</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252095" marR="71755" indent="180340" algn="ctr">
                        <a:spcAft>
                          <a:spcPts val="0"/>
                        </a:spcAft>
                      </a:pPr>
                      <a:r>
                        <a:rPr lang="en-GB" sz="1700" baseline="0">
                          <a:effectLst/>
                        </a:rPr>
                        <a:t>10</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extLst>
                  <a:ext uri="{0D108BD9-81ED-4DB2-BD59-A6C34878D82A}">
                    <a16:rowId xmlns:a16="http://schemas.microsoft.com/office/drawing/2014/main" val="2137785557"/>
                  </a:ext>
                </a:extLst>
              </a:tr>
              <a:tr h="261714">
                <a:tc>
                  <a:txBody>
                    <a:bodyPr/>
                    <a:lstStyle/>
                    <a:p>
                      <a:pPr marL="250825" marR="71755" indent="17463">
                        <a:spcAft>
                          <a:spcPts val="0"/>
                        </a:spcAft>
                      </a:pPr>
                      <a:r>
                        <a:rPr lang="en-GB" sz="1700" baseline="0" dirty="0">
                          <a:effectLst/>
                        </a:rPr>
                        <a:t>How is the cultivation of ‘soft drugs’ punished?</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8</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252095" marR="71755" indent="180340" algn="ctr">
                        <a:spcAft>
                          <a:spcPts val="0"/>
                        </a:spcAft>
                      </a:pPr>
                      <a:r>
                        <a:rPr lang="en-GB" sz="1700" baseline="0">
                          <a:effectLst/>
                        </a:rPr>
                        <a:t>10</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252095" marR="71755" indent="180340" algn="ctr">
                        <a:spcAft>
                          <a:spcPts val="0"/>
                        </a:spcAft>
                      </a:pPr>
                      <a:r>
                        <a:rPr lang="en-GB" sz="1700" baseline="0">
                          <a:effectLst/>
                        </a:rPr>
                        <a:t>8</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extLst>
                  <a:ext uri="{0D108BD9-81ED-4DB2-BD59-A6C34878D82A}">
                    <a16:rowId xmlns:a16="http://schemas.microsoft.com/office/drawing/2014/main" val="3202197834"/>
                  </a:ext>
                </a:extLst>
              </a:tr>
              <a:tr h="261714">
                <a:tc>
                  <a:txBody>
                    <a:bodyPr/>
                    <a:lstStyle/>
                    <a:p>
                      <a:pPr marL="250825" marR="71755" indent="17463">
                        <a:spcAft>
                          <a:spcPts val="0"/>
                        </a:spcAft>
                      </a:pPr>
                      <a:r>
                        <a:rPr lang="en-GB" sz="1700" baseline="0" dirty="0">
                          <a:effectLst/>
                        </a:rPr>
                        <a:t>How is the cultivation of ‘soft drugs’ for personal use punished?</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8</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252095" marR="71755" indent="180340" algn="ctr">
                        <a:spcAft>
                          <a:spcPts val="0"/>
                        </a:spcAft>
                      </a:pPr>
                      <a:r>
                        <a:rPr lang="en-GB" sz="1700" baseline="0">
                          <a:effectLst/>
                        </a:rPr>
                        <a:t>10</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tc>
                  <a:txBody>
                    <a:bodyPr/>
                    <a:lstStyle/>
                    <a:p>
                      <a:pPr marL="252095" marR="71755" indent="180340" algn="ctr">
                        <a:spcAft>
                          <a:spcPts val="0"/>
                        </a:spcAft>
                      </a:pPr>
                      <a:r>
                        <a:rPr lang="en-GB" sz="1700" baseline="0">
                          <a:effectLst/>
                        </a:rPr>
                        <a:t>8</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tc>
                <a:extLst>
                  <a:ext uri="{0D108BD9-81ED-4DB2-BD59-A6C34878D82A}">
                    <a16:rowId xmlns:a16="http://schemas.microsoft.com/office/drawing/2014/main" val="1750191216"/>
                  </a:ext>
                </a:extLst>
              </a:tr>
              <a:tr h="523428">
                <a:tc>
                  <a:txBody>
                    <a:bodyPr/>
                    <a:lstStyle/>
                    <a:p>
                      <a:pPr marL="268288" marR="71755" indent="0">
                        <a:spcAft>
                          <a:spcPts val="0"/>
                        </a:spcAft>
                      </a:pPr>
                      <a:r>
                        <a:rPr lang="en-GB" sz="1700" baseline="0" dirty="0">
                          <a:effectLst/>
                        </a:rPr>
                        <a:t>How is the consumption (i.e. detention for personal use) of ‘hard     drugs’ punished?</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dirty="0">
                          <a:effectLst/>
                        </a:rPr>
                        <a:t>2</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5</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5</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extLst>
                  <a:ext uri="{0D108BD9-81ED-4DB2-BD59-A6C34878D82A}">
                    <a16:rowId xmlns:a16="http://schemas.microsoft.com/office/drawing/2014/main" val="2581030441"/>
                  </a:ext>
                </a:extLst>
              </a:tr>
              <a:tr h="523428">
                <a:tc>
                  <a:txBody>
                    <a:bodyPr/>
                    <a:lstStyle/>
                    <a:p>
                      <a:pPr marL="268288" marR="71755" indent="0">
                        <a:spcAft>
                          <a:spcPts val="0"/>
                        </a:spcAft>
                      </a:pPr>
                      <a:r>
                        <a:rPr lang="en-GB" sz="1700" baseline="0" dirty="0">
                          <a:effectLst/>
                        </a:rPr>
                        <a:t>How is the consumption (i.e. detention for personal use) of ‘soft drugs’ punished?</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dirty="0">
                          <a:effectLst/>
                        </a:rPr>
                        <a:t>2</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5</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5</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extLst>
                  <a:ext uri="{0D108BD9-81ED-4DB2-BD59-A6C34878D82A}">
                    <a16:rowId xmlns:a16="http://schemas.microsoft.com/office/drawing/2014/main" val="525033245"/>
                  </a:ext>
                </a:extLst>
              </a:tr>
              <a:tr h="785142">
                <a:tc>
                  <a:txBody>
                    <a:bodyPr/>
                    <a:lstStyle/>
                    <a:p>
                      <a:pPr marL="268288" marR="71755" indent="0">
                        <a:spcAft>
                          <a:spcPts val="0"/>
                        </a:spcAft>
                      </a:pPr>
                      <a:r>
                        <a:rPr lang="en-GB" sz="1700" baseline="0" dirty="0">
                          <a:effectLst/>
                        </a:rPr>
                        <a:t>Who, after being caught detaining drugs for personal use, can voluntarily start a therapeutic treatment, avoiding any administrative sanction?</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dirty="0">
                          <a:effectLst/>
                        </a:rPr>
                        <a:t>0</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1</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1</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extLst>
                  <a:ext uri="{0D108BD9-81ED-4DB2-BD59-A6C34878D82A}">
                    <a16:rowId xmlns:a16="http://schemas.microsoft.com/office/drawing/2014/main" val="3089614574"/>
                  </a:ext>
                </a:extLst>
              </a:tr>
              <a:tr h="785142">
                <a:tc>
                  <a:txBody>
                    <a:bodyPr/>
                    <a:lstStyle/>
                    <a:p>
                      <a:pPr marL="268288" marR="71755" indent="0">
                        <a:spcAft>
                          <a:spcPts val="0"/>
                        </a:spcAft>
                      </a:pPr>
                      <a:r>
                        <a:rPr lang="en-GB" sz="1700" baseline="0" dirty="0">
                          <a:effectLst/>
                        </a:rPr>
                        <a:t>If someone with a drug addiction has committed a crime can they benefit from a suspension of the sentence if they start a therapeutic programme?</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dirty="0">
                          <a:effectLst/>
                        </a:rPr>
                        <a:t>0</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1</a:t>
                      </a:r>
                      <a:endParaRPr lang="it-IT" sz="1700" baseline="0">
                        <a:effectLst/>
                      </a:endParaRPr>
                    </a:p>
                    <a:p>
                      <a:pPr marL="252095" marR="71755" indent="180340" algn="ctr">
                        <a:spcAft>
                          <a:spcPts val="0"/>
                        </a:spcAft>
                      </a:pPr>
                      <a:r>
                        <a:rPr lang="en-GB" sz="1700" baseline="0">
                          <a:effectLst/>
                        </a:rPr>
                        <a:t> </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a:effectLst/>
                        </a:rPr>
                        <a:t>1</a:t>
                      </a:r>
                      <a:endParaRPr lang="it-IT" sz="1700" baseline="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extLst>
                  <a:ext uri="{0D108BD9-81ED-4DB2-BD59-A6C34878D82A}">
                    <a16:rowId xmlns:a16="http://schemas.microsoft.com/office/drawing/2014/main" val="2871881662"/>
                  </a:ext>
                </a:extLst>
              </a:tr>
              <a:tr h="785142">
                <a:tc>
                  <a:txBody>
                    <a:bodyPr/>
                    <a:lstStyle/>
                    <a:p>
                      <a:pPr marL="268288" marR="71755" indent="0">
                        <a:spcAft>
                          <a:spcPts val="0"/>
                        </a:spcAft>
                      </a:pPr>
                      <a:r>
                        <a:rPr lang="en-GB" sz="1700" baseline="0" dirty="0">
                          <a:effectLst/>
                        </a:rPr>
                        <a:t>If someone with a drug addiction has committed a crime, during or before the execution of the sentence, can they access a therapeutic programme outside of jail?</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dirty="0">
                          <a:effectLst/>
                        </a:rPr>
                        <a:t>0</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dirty="0">
                          <a:effectLst/>
                        </a:rPr>
                        <a:t>0</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dirty="0">
                          <a:effectLst/>
                        </a:rPr>
                        <a:t>0</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extLst>
                  <a:ext uri="{0D108BD9-81ED-4DB2-BD59-A6C34878D82A}">
                    <a16:rowId xmlns:a16="http://schemas.microsoft.com/office/drawing/2014/main" val="1265905804"/>
                  </a:ext>
                </a:extLst>
              </a:tr>
              <a:tr h="276933">
                <a:tc>
                  <a:txBody>
                    <a:bodyPr/>
                    <a:lstStyle/>
                    <a:p>
                      <a:pPr marL="250825" marR="71755" indent="17463">
                        <a:spcAft>
                          <a:spcPts val="0"/>
                        </a:spcAft>
                      </a:pPr>
                      <a:r>
                        <a:rPr lang="en-GB" sz="1700" baseline="0" dirty="0">
                          <a:effectLst/>
                        </a:rPr>
                        <a:t>Total, degree of severity of the law</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dirty="0">
                          <a:effectLst/>
                        </a:rPr>
                        <a:t>58</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dirty="0">
                          <a:effectLst/>
                        </a:rPr>
                        <a:t>72</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tc>
                  <a:txBody>
                    <a:bodyPr/>
                    <a:lstStyle/>
                    <a:p>
                      <a:pPr marL="252095" marR="71755" indent="180340" algn="ctr">
                        <a:spcAft>
                          <a:spcPts val="0"/>
                        </a:spcAft>
                      </a:pPr>
                      <a:r>
                        <a:rPr lang="en-GB" sz="1700" baseline="0" dirty="0">
                          <a:effectLst/>
                        </a:rPr>
                        <a:t>66</a:t>
                      </a:r>
                      <a:endParaRPr lang="it-IT" sz="1700" baseline="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1125" marR="51125" marT="0" marB="0" anchor="ctr"/>
                </a:tc>
                <a:extLst>
                  <a:ext uri="{0D108BD9-81ED-4DB2-BD59-A6C34878D82A}">
                    <a16:rowId xmlns:a16="http://schemas.microsoft.com/office/drawing/2014/main" val="3595221043"/>
                  </a:ext>
                </a:extLst>
              </a:tr>
            </a:tbl>
          </a:graphicData>
        </a:graphic>
      </p:graphicFrame>
    </p:spTree>
    <p:extLst>
      <p:ext uri="{BB962C8B-B14F-4D97-AF65-F5344CB8AC3E}">
        <p14:creationId xmlns:p14="http://schemas.microsoft.com/office/powerpoint/2010/main" val="12367065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egnaposto testo 11">
            <a:extLst>
              <a:ext uri="{FF2B5EF4-FFF2-40B4-BE49-F238E27FC236}">
                <a16:creationId xmlns:a16="http://schemas.microsoft.com/office/drawing/2014/main" id="{D218A1C1-6BA5-4251-54D4-FECFB34C832E}"/>
              </a:ext>
            </a:extLst>
          </p:cNvPr>
          <p:cNvSpPr>
            <a:spLocks noGrp="1"/>
          </p:cNvSpPr>
          <p:nvPr>
            <p:ph type="body" idx="1"/>
          </p:nvPr>
        </p:nvSpPr>
        <p:spPr>
          <a:xfrm>
            <a:off x="2228112" y="209626"/>
            <a:ext cx="8527563" cy="823912"/>
          </a:xfrm>
        </p:spPr>
        <p:txBody>
          <a:bodyPr>
            <a:normAutofit/>
          </a:bodyPr>
          <a:lstStyle/>
          <a:p>
            <a:r>
              <a:rPr lang="it-IT" sz="3200" b="1" dirty="0"/>
              <a:t>Level of </a:t>
            </a:r>
            <a:r>
              <a:rPr lang="it-IT" sz="3200" b="1" dirty="0" err="1"/>
              <a:t>repression</a:t>
            </a:r>
            <a:r>
              <a:rPr lang="it-IT" sz="3200" b="1" dirty="0"/>
              <a:t> – </a:t>
            </a:r>
            <a:r>
              <a:rPr lang="it-IT" sz="3200" b="1" dirty="0" err="1"/>
              <a:t>Italy</a:t>
            </a:r>
            <a:r>
              <a:rPr lang="it-IT" sz="3200" b="1" dirty="0"/>
              <a:t> </a:t>
            </a:r>
            <a:r>
              <a:rPr lang="it-IT" sz="2200" b="1" dirty="0"/>
              <a:t>(1990 – 2021)</a:t>
            </a:r>
          </a:p>
        </p:txBody>
      </p:sp>
      <p:graphicFrame>
        <p:nvGraphicFramePr>
          <p:cNvPr id="17" name="Segnaposto contenuto 16">
            <a:extLst>
              <a:ext uri="{FF2B5EF4-FFF2-40B4-BE49-F238E27FC236}">
                <a16:creationId xmlns:a16="http://schemas.microsoft.com/office/drawing/2014/main" id="{5DAD797F-8FFC-4C17-AB7D-ECE89751AC8B}"/>
              </a:ext>
            </a:extLst>
          </p:cNvPr>
          <p:cNvGraphicFramePr>
            <a:graphicFrameLocks noGrp="1"/>
          </p:cNvGraphicFramePr>
          <p:nvPr>
            <p:ph sz="half" idx="2"/>
            <p:extLst>
              <p:ext uri="{D42A27DB-BD31-4B8C-83A1-F6EECF244321}">
                <p14:modId xmlns:p14="http://schemas.microsoft.com/office/powerpoint/2010/main" val="1020965839"/>
              </p:ext>
            </p:extLst>
          </p:nvPr>
        </p:nvGraphicFramePr>
        <p:xfrm>
          <a:off x="2619426" y="1317419"/>
          <a:ext cx="7252161" cy="505388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95852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FABF4CDD-9A5A-4552-770D-90CFCA936C2A}"/>
              </a:ext>
            </a:extLst>
          </p:cNvPr>
          <p:cNvSpPr txBox="1">
            <a:spLocks/>
          </p:cNvSpPr>
          <p:nvPr/>
        </p:nvSpPr>
        <p:spPr>
          <a:xfrm>
            <a:off x="2245257" y="545843"/>
            <a:ext cx="8007297" cy="798290"/>
          </a:xfrm>
          <a:prstGeom prst="rect">
            <a:avLst/>
          </a:prstGeom>
        </p:spPr>
        <p:txBody>
          <a:bodyPr>
            <a:normAutofit/>
          </a:bodyPr>
          <a:lst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200" b="1" dirty="0">
                <a:latin typeface="+mn-lt"/>
                <a:ea typeface="Times New Roman" panose="02020603050405020304" pitchFamily="18" charset="0"/>
              </a:rPr>
              <a:t>Italy: some output-driven indices and </a:t>
            </a:r>
            <a:r>
              <a:rPr lang="en-US" sz="2200" b="1" dirty="0" err="1">
                <a:latin typeface="+mn-lt"/>
                <a:ea typeface="Times New Roman" panose="02020603050405020304" pitchFamily="18" charset="0"/>
              </a:rPr>
              <a:t>leximetric</a:t>
            </a:r>
            <a:r>
              <a:rPr lang="en-US" sz="2200" b="1" dirty="0">
                <a:latin typeface="+mn-lt"/>
                <a:ea typeface="Times New Roman" panose="02020603050405020304" pitchFamily="18" charset="0"/>
              </a:rPr>
              <a:t> scores </a:t>
            </a:r>
          </a:p>
          <a:p>
            <a:r>
              <a:rPr lang="en-US" sz="2200" b="1" dirty="0">
                <a:latin typeface="+mn-lt"/>
                <a:ea typeface="Times New Roman" panose="02020603050405020304" pitchFamily="18" charset="0"/>
              </a:rPr>
              <a:t>corresponding to art. 73 of the 3 laws</a:t>
            </a:r>
            <a:endParaRPr lang="it-IT" sz="2200" b="1" dirty="0">
              <a:latin typeface="+mn-lt"/>
            </a:endParaRPr>
          </a:p>
        </p:txBody>
      </p:sp>
      <p:graphicFrame>
        <p:nvGraphicFramePr>
          <p:cNvPr id="8" name="Segnaposto contenuto 3">
            <a:extLst>
              <a:ext uri="{FF2B5EF4-FFF2-40B4-BE49-F238E27FC236}">
                <a16:creationId xmlns:a16="http://schemas.microsoft.com/office/drawing/2014/main" id="{E1485D38-6CC7-E685-80B8-7752FCEF9323}"/>
              </a:ext>
            </a:extLst>
          </p:cNvPr>
          <p:cNvGraphicFramePr>
            <a:graphicFrameLocks/>
          </p:cNvGraphicFramePr>
          <p:nvPr>
            <p:extLst>
              <p:ext uri="{D42A27DB-BD31-4B8C-83A1-F6EECF244321}">
                <p14:modId xmlns:p14="http://schemas.microsoft.com/office/powerpoint/2010/main" val="3904826807"/>
              </p:ext>
            </p:extLst>
          </p:nvPr>
        </p:nvGraphicFramePr>
        <p:xfrm>
          <a:off x="2092213" y="1454647"/>
          <a:ext cx="8915400" cy="502231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152434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24484D-A510-1D62-1DF0-EAED8F609F0A}"/>
              </a:ext>
            </a:extLst>
          </p:cNvPr>
          <p:cNvSpPr>
            <a:spLocks noGrp="1"/>
          </p:cNvSpPr>
          <p:nvPr>
            <p:ph type="title"/>
          </p:nvPr>
        </p:nvSpPr>
        <p:spPr>
          <a:xfrm>
            <a:off x="2146904" y="533162"/>
            <a:ext cx="8911687" cy="831064"/>
          </a:xfrm>
        </p:spPr>
        <p:txBody>
          <a:bodyPr/>
          <a:lstStyle/>
          <a:p>
            <a:r>
              <a:rPr lang="it-IT" b="1" dirty="0"/>
              <a:t>General </a:t>
            </a:r>
            <a:r>
              <a:rPr lang="it-IT" b="1" dirty="0" err="1"/>
              <a:t>leximetric</a:t>
            </a:r>
            <a:r>
              <a:rPr lang="it-IT" b="1" dirty="0"/>
              <a:t> scores</a:t>
            </a:r>
          </a:p>
        </p:txBody>
      </p:sp>
      <p:sp>
        <p:nvSpPr>
          <p:cNvPr id="3" name="Segnaposto contenuto 2">
            <a:extLst>
              <a:ext uri="{FF2B5EF4-FFF2-40B4-BE49-F238E27FC236}">
                <a16:creationId xmlns:a16="http://schemas.microsoft.com/office/drawing/2014/main" id="{ED26AE03-BD77-E39F-48C9-A5DE4129EC52}"/>
              </a:ext>
            </a:extLst>
          </p:cNvPr>
          <p:cNvSpPr>
            <a:spLocks noGrp="1"/>
          </p:cNvSpPr>
          <p:nvPr>
            <p:ph idx="1"/>
          </p:nvPr>
        </p:nvSpPr>
        <p:spPr>
          <a:xfrm>
            <a:off x="1901195" y="1664851"/>
            <a:ext cx="9597154" cy="4546996"/>
          </a:xfrm>
        </p:spPr>
        <p:txBody>
          <a:bodyPr>
            <a:normAutofit/>
          </a:bodyPr>
          <a:lstStyle/>
          <a:p>
            <a:r>
              <a:rPr lang="en-US" sz="2400" dirty="0"/>
              <a:t>For Italy, there are only administrative consequences for consumers and only criminal consequences for drug dealers. </a:t>
            </a:r>
          </a:p>
          <a:p>
            <a:r>
              <a:rPr lang="en-US" sz="2400" dirty="0"/>
              <a:t>This makes it easy to define a </a:t>
            </a:r>
            <a:r>
              <a:rPr lang="en-US" sz="2400" dirty="0" err="1"/>
              <a:t>leximetric</a:t>
            </a:r>
            <a:r>
              <a:rPr lang="en-US" sz="2400" dirty="0"/>
              <a:t> scale distinguishing between consumers and drug dealers.</a:t>
            </a:r>
          </a:p>
          <a:p>
            <a:r>
              <a:rPr lang="en-US" sz="2400" dirty="0"/>
              <a:t>In the general case, one must extend the definition by setting </a:t>
            </a:r>
            <a:r>
              <a:rPr lang="en-US" sz="2400" dirty="0" err="1"/>
              <a:t>leximetric</a:t>
            </a:r>
            <a:r>
              <a:rPr lang="en-US" sz="2400" dirty="0"/>
              <a:t> scores as values of the type ‘</a:t>
            </a:r>
            <a:r>
              <a:rPr lang="en-US" sz="2400" dirty="0" err="1"/>
              <a:t>xy.z</a:t>
            </a:r>
            <a:r>
              <a:rPr lang="en-US" sz="2400" dirty="0"/>
              <a:t>’ between 0 and less than 6 for administrative consequences and between 6 and less than 11 for criminal consequences. </a:t>
            </a:r>
          </a:p>
          <a:p>
            <a:r>
              <a:rPr lang="en-US" sz="2400" dirty="0"/>
              <a:t>It is not possible to reserve scores for consumers and dealers respectively.</a:t>
            </a:r>
            <a:endParaRPr lang="it-IT" sz="2400" dirty="0"/>
          </a:p>
        </p:txBody>
      </p:sp>
    </p:spTree>
    <p:extLst>
      <p:ext uri="{BB962C8B-B14F-4D97-AF65-F5344CB8AC3E}">
        <p14:creationId xmlns:p14="http://schemas.microsoft.com/office/powerpoint/2010/main" val="196165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wipe(down)">
                                      <p:cBhvr>
                                        <p:cTn id="7" dur="500"/>
                                        <p:tgtEl>
                                          <p:spTgt spid="3">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3" end="3"/>
                                            </p:txEl>
                                          </p:spTgt>
                                        </p:tgtEl>
                                        <p:attrNameLst>
                                          <p:attrName>style.visibility</p:attrName>
                                        </p:attrNameLst>
                                      </p:cBhvr>
                                      <p:to>
                                        <p:strVal val="visible"/>
                                      </p:to>
                                    </p:set>
                                    <p:animEffect transition="in" filter="wipe(down)">
                                      <p:cBhvr>
                                        <p:cTn id="1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17D983-8A74-1EBC-C558-11581A3B2FFF}"/>
              </a:ext>
            </a:extLst>
          </p:cNvPr>
          <p:cNvSpPr>
            <a:spLocks noGrp="1"/>
          </p:cNvSpPr>
          <p:nvPr>
            <p:ph type="title"/>
          </p:nvPr>
        </p:nvSpPr>
        <p:spPr>
          <a:xfrm>
            <a:off x="1897616" y="539973"/>
            <a:ext cx="7860160" cy="1006991"/>
          </a:xfrm>
        </p:spPr>
        <p:txBody>
          <a:bodyPr>
            <a:normAutofit/>
          </a:bodyPr>
          <a:lstStyle/>
          <a:p>
            <a:r>
              <a:rPr lang="en-US" sz="2600" b="1" dirty="0" err="1">
                <a:effectLst/>
                <a:latin typeface="+mn-lt"/>
                <a:ea typeface="Times New Roman" panose="02020603050405020304" pitchFamily="18" charset="0"/>
              </a:rPr>
              <a:t>Leximetric</a:t>
            </a:r>
            <a:r>
              <a:rPr lang="en-US" sz="2600" b="1" dirty="0">
                <a:effectLst/>
                <a:latin typeface="+mn-lt"/>
                <a:ea typeface="Times New Roman" panose="02020603050405020304" pitchFamily="18" charset="0"/>
              </a:rPr>
              <a:t> scores for pushers </a:t>
            </a:r>
            <a:br>
              <a:rPr lang="en-US" sz="2600" b="1" dirty="0">
                <a:effectLst/>
                <a:latin typeface="+mn-lt"/>
                <a:ea typeface="Times New Roman" panose="02020603050405020304" pitchFamily="18" charset="0"/>
              </a:rPr>
            </a:br>
            <a:r>
              <a:rPr lang="en-US" sz="2600" b="1" dirty="0">
                <a:effectLst/>
                <a:latin typeface="+mn-lt"/>
                <a:ea typeface="Times New Roman" panose="02020603050405020304" pitchFamily="18" charset="0"/>
              </a:rPr>
              <a:t>related to the law in action in the countries</a:t>
            </a:r>
            <a:endParaRPr lang="it-IT" sz="2600" dirty="0">
              <a:latin typeface="+mn-lt"/>
            </a:endParaRPr>
          </a:p>
        </p:txBody>
      </p:sp>
      <p:graphicFrame>
        <p:nvGraphicFramePr>
          <p:cNvPr id="22" name="Segnaposto contenuto 4">
            <a:extLst>
              <a:ext uri="{FF2B5EF4-FFF2-40B4-BE49-F238E27FC236}">
                <a16:creationId xmlns:a16="http://schemas.microsoft.com/office/drawing/2014/main" id="{7F573D50-B4D3-3628-B44D-467A033A2382}"/>
              </a:ext>
            </a:extLst>
          </p:cNvPr>
          <p:cNvGraphicFramePr>
            <a:graphicFrameLocks/>
          </p:cNvGraphicFramePr>
          <p:nvPr>
            <p:extLst>
              <p:ext uri="{D42A27DB-BD31-4B8C-83A1-F6EECF244321}">
                <p14:modId xmlns:p14="http://schemas.microsoft.com/office/powerpoint/2010/main" val="2672939425"/>
              </p:ext>
            </p:extLst>
          </p:nvPr>
        </p:nvGraphicFramePr>
        <p:xfrm>
          <a:off x="1149412" y="1753932"/>
          <a:ext cx="4919448" cy="414998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Segnaposto contenuto 30">
            <a:extLst>
              <a:ext uri="{FF2B5EF4-FFF2-40B4-BE49-F238E27FC236}">
                <a16:creationId xmlns:a16="http://schemas.microsoft.com/office/drawing/2014/main" id="{D88FC407-6390-F4E7-BDAC-AFEC81334597}"/>
              </a:ext>
            </a:extLst>
          </p:cNvPr>
          <p:cNvGraphicFramePr>
            <a:graphicFrameLocks noGrp="1"/>
          </p:cNvGraphicFramePr>
          <p:nvPr>
            <p:ph sz="half" idx="2"/>
            <p:extLst>
              <p:ext uri="{D42A27DB-BD31-4B8C-83A1-F6EECF244321}">
                <p14:modId xmlns:p14="http://schemas.microsoft.com/office/powerpoint/2010/main" val="3886289927"/>
              </p:ext>
            </p:extLst>
          </p:nvPr>
        </p:nvGraphicFramePr>
        <p:xfrm>
          <a:off x="6322141" y="1753932"/>
          <a:ext cx="5162807" cy="414998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7679582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53DF809A-6FE3-BB66-E585-07E0AC441736}"/>
              </a:ext>
            </a:extLst>
          </p:cNvPr>
          <p:cNvSpPr>
            <a:spLocks noGrp="1"/>
          </p:cNvSpPr>
          <p:nvPr>
            <p:ph type="title"/>
          </p:nvPr>
        </p:nvSpPr>
        <p:spPr>
          <a:xfrm>
            <a:off x="937028" y="116483"/>
            <a:ext cx="11385756" cy="632627"/>
          </a:xfrm>
        </p:spPr>
        <p:txBody>
          <a:bodyPr>
            <a:normAutofit/>
          </a:bodyPr>
          <a:lstStyle/>
          <a:p>
            <a:r>
              <a:rPr lang="en-US" sz="2000" b="1" dirty="0">
                <a:latin typeface="+mn-lt"/>
                <a:ea typeface="Times New Roman" panose="02020603050405020304" pitchFamily="18" charset="0"/>
              </a:rPr>
              <a:t>Cost associated with the legal repression of illicit drug supply: focus on detention</a:t>
            </a:r>
            <a:endParaRPr lang="it-IT" sz="4000" dirty="0">
              <a:latin typeface="+mn-lt"/>
            </a:endParaRPr>
          </a:p>
        </p:txBody>
      </p:sp>
      <p:graphicFrame>
        <p:nvGraphicFramePr>
          <p:cNvPr id="13" name="Segnaposto contenuto 12">
            <a:extLst>
              <a:ext uri="{FF2B5EF4-FFF2-40B4-BE49-F238E27FC236}">
                <a16:creationId xmlns:a16="http://schemas.microsoft.com/office/drawing/2014/main" id="{0F8838E9-B9B9-D7C5-AAA9-B44E94BB2F7B}"/>
              </a:ext>
            </a:extLst>
          </p:cNvPr>
          <p:cNvGraphicFramePr>
            <a:graphicFrameLocks noGrp="1"/>
          </p:cNvGraphicFramePr>
          <p:nvPr>
            <p:ph sz="half" idx="2"/>
            <p:extLst>
              <p:ext uri="{D42A27DB-BD31-4B8C-83A1-F6EECF244321}">
                <p14:modId xmlns:p14="http://schemas.microsoft.com/office/powerpoint/2010/main" val="3248824864"/>
              </p:ext>
            </p:extLst>
          </p:nvPr>
        </p:nvGraphicFramePr>
        <p:xfrm>
          <a:off x="481781" y="1354491"/>
          <a:ext cx="5800021" cy="3415908"/>
        </p:xfrm>
        <a:graphic>
          <a:graphicData uri="http://schemas.openxmlformats.org/drawingml/2006/table">
            <a:tbl>
              <a:tblPr>
                <a:tableStyleId>{5C22544A-7EE6-4342-B048-85BDC9FD1C3A}</a:tableStyleId>
              </a:tblPr>
              <a:tblGrid>
                <a:gridCol w="752033">
                  <a:extLst>
                    <a:ext uri="{9D8B030D-6E8A-4147-A177-3AD203B41FA5}">
                      <a16:colId xmlns:a16="http://schemas.microsoft.com/office/drawing/2014/main" val="4109936564"/>
                    </a:ext>
                  </a:extLst>
                </a:gridCol>
                <a:gridCol w="1000968">
                  <a:extLst>
                    <a:ext uri="{9D8B030D-6E8A-4147-A177-3AD203B41FA5}">
                      <a16:colId xmlns:a16="http://schemas.microsoft.com/office/drawing/2014/main" val="1993071778"/>
                    </a:ext>
                  </a:extLst>
                </a:gridCol>
                <a:gridCol w="1097326">
                  <a:extLst>
                    <a:ext uri="{9D8B030D-6E8A-4147-A177-3AD203B41FA5}">
                      <a16:colId xmlns:a16="http://schemas.microsoft.com/office/drawing/2014/main" val="3696570391"/>
                    </a:ext>
                  </a:extLst>
                </a:gridCol>
                <a:gridCol w="845322">
                  <a:extLst>
                    <a:ext uri="{9D8B030D-6E8A-4147-A177-3AD203B41FA5}">
                      <a16:colId xmlns:a16="http://schemas.microsoft.com/office/drawing/2014/main" val="3974470286"/>
                    </a:ext>
                  </a:extLst>
                </a:gridCol>
                <a:gridCol w="1067449">
                  <a:extLst>
                    <a:ext uri="{9D8B030D-6E8A-4147-A177-3AD203B41FA5}">
                      <a16:colId xmlns:a16="http://schemas.microsoft.com/office/drawing/2014/main" val="2159551309"/>
                    </a:ext>
                  </a:extLst>
                </a:gridCol>
                <a:gridCol w="1036923">
                  <a:extLst>
                    <a:ext uri="{9D8B030D-6E8A-4147-A177-3AD203B41FA5}">
                      <a16:colId xmlns:a16="http://schemas.microsoft.com/office/drawing/2014/main" val="2265877671"/>
                    </a:ext>
                  </a:extLst>
                </a:gridCol>
              </a:tblGrid>
              <a:tr h="2227953">
                <a:tc>
                  <a:txBody>
                    <a:bodyPr/>
                    <a:lstStyle/>
                    <a:p>
                      <a:pPr algn="just">
                        <a:lnSpc>
                          <a:spcPct val="107000"/>
                        </a:lnSpc>
                      </a:pPr>
                      <a:r>
                        <a:rPr lang="it-IT" sz="1100" b="1" kern="100" dirty="0">
                          <a:effectLst/>
                        </a:rPr>
                        <a:t>Country </a:t>
                      </a:r>
                      <a:endParaRPr lang="it-IT" sz="1200" b="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tc>
                <a:tc>
                  <a:txBody>
                    <a:bodyPr/>
                    <a:lstStyle/>
                    <a:p>
                      <a:pPr algn="l">
                        <a:lnSpc>
                          <a:spcPct val="107000"/>
                        </a:lnSpc>
                      </a:pPr>
                      <a:r>
                        <a:rPr lang="en-GB" sz="1100" kern="100" dirty="0">
                          <a:effectLst/>
                        </a:rPr>
                        <a:t>Total estimated cost for the detention of all drug offenders, 2010 (in €) </a:t>
                      </a:r>
                      <a:endParaRPr lang="it-IT"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tc>
                <a:tc>
                  <a:txBody>
                    <a:bodyPr/>
                    <a:lstStyle/>
                    <a:p>
                      <a:pPr algn="just">
                        <a:lnSpc>
                          <a:spcPct val="107000"/>
                        </a:lnSpc>
                      </a:pPr>
                      <a:r>
                        <a:rPr lang="it-IT" sz="1100" kern="100" dirty="0" err="1">
                          <a:effectLst/>
                          <a:highlight>
                            <a:srgbClr val="FFFF00"/>
                          </a:highlight>
                        </a:rPr>
                        <a:t>Annual</a:t>
                      </a:r>
                      <a:r>
                        <a:rPr lang="it-IT" sz="1100" kern="100" dirty="0">
                          <a:effectLst/>
                          <a:highlight>
                            <a:srgbClr val="FFFF00"/>
                          </a:highlight>
                        </a:rPr>
                        <a:t> </a:t>
                      </a:r>
                      <a:r>
                        <a:rPr lang="it-IT" sz="1100" kern="100" dirty="0" err="1">
                          <a:effectLst/>
                          <a:highlight>
                            <a:srgbClr val="FFFF00"/>
                          </a:highlight>
                        </a:rPr>
                        <a:t>prison</a:t>
                      </a:r>
                      <a:r>
                        <a:rPr lang="it-IT" sz="1100" kern="100" dirty="0">
                          <a:effectLst/>
                          <a:highlight>
                            <a:srgbClr val="FFFF00"/>
                          </a:highlight>
                        </a:rPr>
                        <a:t> </a:t>
                      </a:r>
                      <a:r>
                        <a:rPr lang="it-IT" sz="1100" kern="100" dirty="0" err="1">
                          <a:effectLst/>
                          <a:highlight>
                            <a:srgbClr val="FFFF00"/>
                          </a:highlight>
                        </a:rPr>
                        <a:t>expenditure</a:t>
                      </a:r>
                      <a:r>
                        <a:rPr lang="it-IT" sz="1100" kern="100" dirty="0">
                          <a:effectLst/>
                          <a:highlight>
                            <a:srgbClr val="FFFF00"/>
                          </a:highlight>
                        </a:rPr>
                        <a:t> (in €) </a:t>
                      </a:r>
                      <a:endParaRPr lang="it-IT" sz="1200" kern="1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tc>
                <a:tc>
                  <a:txBody>
                    <a:bodyPr/>
                    <a:lstStyle/>
                    <a:p>
                      <a:pPr algn="l">
                        <a:lnSpc>
                          <a:spcPct val="107000"/>
                        </a:lnSpc>
                      </a:pPr>
                      <a:r>
                        <a:rPr lang="en-GB" sz="1100" kern="100" dirty="0">
                          <a:effectLst/>
                        </a:rPr>
                        <a:t>Population as of 1st January 2010* </a:t>
                      </a:r>
                      <a:endParaRPr lang="it-IT"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tc>
                <a:tc>
                  <a:txBody>
                    <a:bodyPr/>
                    <a:lstStyle/>
                    <a:p>
                      <a:pPr algn="l">
                        <a:lnSpc>
                          <a:spcPct val="107000"/>
                        </a:lnSpc>
                      </a:pPr>
                      <a:r>
                        <a:rPr lang="en-GB" sz="1100" kern="100" dirty="0">
                          <a:effectLst/>
                        </a:rPr>
                        <a:t>Expenditure for drug offenders as a percentage of the total prison population expenditure</a:t>
                      </a:r>
                      <a:endParaRPr lang="it-IT"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tc>
                <a:tc>
                  <a:txBody>
                    <a:bodyPr/>
                    <a:lstStyle/>
                    <a:p>
                      <a:pPr algn="l">
                        <a:lnSpc>
                          <a:spcPct val="107000"/>
                        </a:lnSpc>
                      </a:pPr>
                      <a:r>
                        <a:rPr lang="en-GB" sz="1100" b="1" kern="100" dirty="0">
                          <a:solidFill>
                            <a:srgbClr val="FF0000"/>
                          </a:solidFill>
                          <a:effectLst/>
                        </a:rPr>
                        <a:t>Per capita expenditure for drug related detention (€) </a:t>
                      </a:r>
                      <a:endParaRPr lang="it-IT" sz="1200" b="1"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tc>
                <a:extLst>
                  <a:ext uri="{0D108BD9-81ED-4DB2-BD59-A6C34878D82A}">
                    <a16:rowId xmlns:a16="http://schemas.microsoft.com/office/drawing/2014/main" val="2190444817"/>
                  </a:ext>
                </a:extLst>
              </a:tr>
              <a:tr h="720246">
                <a:tc>
                  <a:txBody>
                    <a:bodyPr/>
                    <a:lstStyle/>
                    <a:p>
                      <a:pPr marL="0" marR="0" lvl="0" indent="0" algn="just" defTabSz="457200" rtl="0" eaLnBrk="1" fontAlgn="auto" latinLnBrk="0" hangingPunct="1">
                        <a:lnSpc>
                          <a:spcPct val="107000"/>
                        </a:lnSpc>
                        <a:spcBef>
                          <a:spcPts val="0"/>
                        </a:spcBef>
                        <a:spcAft>
                          <a:spcPts val="0"/>
                        </a:spcAft>
                        <a:buClrTx/>
                        <a:buSzTx/>
                        <a:buFontTx/>
                        <a:buNone/>
                        <a:tabLst/>
                        <a:defRPr/>
                      </a:pPr>
                      <a:r>
                        <a:rPr lang="it-IT" sz="1100" b="1" kern="100" dirty="0" err="1">
                          <a:effectLst/>
                        </a:rPr>
                        <a:t>Italy</a:t>
                      </a:r>
                      <a:r>
                        <a:rPr lang="it-IT" sz="1100" b="1" kern="100" dirty="0">
                          <a:effectLst/>
                        </a:rPr>
                        <a:t> </a:t>
                      </a:r>
                      <a:r>
                        <a:rPr lang="it-IT" sz="1100" kern="100" dirty="0">
                          <a:effectLst/>
                        </a:rPr>
                        <a:t> </a:t>
                      </a:r>
                    </a:p>
                    <a:p>
                      <a:pPr marL="0" marR="0" lvl="0" indent="0" algn="l" defTabSz="457200" rtl="0" eaLnBrk="1" fontAlgn="auto" latinLnBrk="0" hangingPunct="1">
                        <a:lnSpc>
                          <a:spcPct val="107000"/>
                        </a:lnSpc>
                        <a:spcBef>
                          <a:spcPts val="600"/>
                        </a:spcBef>
                        <a:spcAft>
                          <a:spcPts val="600"/>
                        </a:spcAft>
                        <a:buClrTx/>
                        <a:buSzTx/>
                        <a:buFontTx/>
                        <a:buNone/>
                        <a:tabLst/>
                        <a:defRPr/>
                      </a:pPr>
                      <a:r>
                        <a:rPr lang="it-IT" sz="1050" kern="100" dirty="0">
                          <a:effectLst/>
                        </a:rPr>
                        <a:t>(</a:t>
                      </a:r>
                      <a:r>
                        <a:rPr lang="en-GB" sz="1100" baseline="0" dirty="0">
                          <a:effectLst/>
                        </a:rPr>
                        <a:t>Law n. 49/2006)</a:t>
                      </a:r>
                      <a:endParaRPr lang="it-IT" sz="1100" baseline="0" dirty="0">
                        <a:effectLst/>
                      </a:endParaRPr>
                    </a:p>
                  </a:txBody>
                  <a:tcPr marL="65052" marR="65052" marT="0" marB="0" anchor="ctr"/>
                </a:tc>
                <a:tc>
                  <a:txBody>
                    <a:bodyPr/>
                    <a:lstStyle/>
                    <a:p>
                      <a:pPr algn="r">
                        <a:lnSpc>
                          <a:spcPct val="107000"/>
                        </a:lnSpc>
                      </a:pPr>
                      <a:r>
                        <a:rPr lang="en-GB" sz="1100" b="1" kern="100" dirty="0">
                          <a:effectLst/>
                        </a:rPr>
                        <a:t>633,201,357</a:t>
                      </a:r>
                      <a:endParaRPr lang="it-IT" sz="1200" b="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nchor="ctr"/>
                </a:tc>
                <a:tc>
                  <a:txBody>
                    <a:bodyPr/>
                    <a:lstStyle/>
                    <a:p>
                      <a:pPr algn="r">
                        <a:lnSpc>
                          <a:spcPct val="107000"/>
                        </a:lnSpc>
                      </a:pPr>
                      <a:r>
                        <a:rPr lang="it-IT" sz="1100" kern="100" dirty="0">
                          <a:effectLst/>
                          <a:highlight>
                            <a:srgbClr val="FFFF00"/>
                          </a:highlight>
                        </a:rPr>
                        <a:t>1,602,252,910</a:t>
                      </a:r>
                      <a:endParaRPr lang="it-IT" sz="1200" kern="1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nchor="ctr"/>
                </a:tc>
                <a:tc>
                  <a:txBody>
                    <a:bodyPr/>
                    <a:lstStyle/>
                    <a:p>
                      <a:pPr algn="r">
                        <a:lnSpc>
                          <a:spcPct val="107000"/>
                        </a:lnSpc>
                      </a:pPr>
                      <a:r>
                        <a:rPr lang="en-GB" sz="1100" kern="100">
                          <a:effectLst/>
                        </a:rPr>
                        <a:t>59,433,744</a:t>
                      </a:r>
                      <a:endParaRPr lang="it-IT"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tc>
                <a:tc>
                  <a:txBody>
                    <a:bodyPr/>
                    <a:lstStyle/>
                    <a:p>
                      <a:pPr algn="ctr">
                        <a:lnSpc>
                          <a:spcPct val="107000"/>
                        </a:lnSpc>
                      </a:pPr>
                      <a:r>
                        <a:rPr lang="it-IT" sz="1100" kern="100" dirty="0">
                          <a:effectLst/>
                          <a:highlight>
                            <a:srgbClr val="00FFFF"/>
                          </a:highlight>
                        </a:rPr>
                        <a:t>39.51</a:t>
                      </a:r>
                      <a:endParaRPr lang="it-IT" sz="1200" kern="100" dirty="0">
                        <a:effectLst/>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nchor="ctr"/>
                </a:tc>
                <a:tc>
                  <a:txBody>
                    <a:bodyPr/>
                    <a:lstStyle/>
                    <a:p>
                      <a:pPr algn="ctr">
                        <a:lnSpc>
                          <a:spcPct val="107000"/>
                        </a:lnSpc>
                      </a:pPr>
                      <a:r>
                        <a:rPr lang="en-GB" sz="1100" kern="100" dirty="0">
                          <a:effectLst/>
                        </a:rPr>
                        <a:t>10.65</a:t>
                      </a:r>
                      <a:endParaRPr lang="it-IT"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nchor="ctr"/>
                </a:tc>
                <a:extLst>
                  <a:ext uri="{0D108BD9-81ED-4DB2-BD59-A6C34878D82A}">
                    <a16:rowId xmlns:a16="http://schemas.microsoft.com/office/drawing/2014/main" val="1311425958"/>
                  </a:ext>
                </a:extLst>
              </a:tr>
              <a:tr h="467709">
                <a:tc>
                  <a:txBody>
                    <a:bodyPr/>
                    <a:lstStyle/>
                    <a:p>
                      <a:pPr algn="just">
                        <a:lnSpc>
                          <a:spcPct val="107000"/>
                        </a:lnSpc>
                      </a:pPr>
                      <a:r>
                        <a:rPr lang="it-IT" sz="1100" b="1" kern="100" dirty="0">
                          <a:effectLst/>
                        </a:rPr>
                        <a:t>Portugal</a:t>
                      </a:r>
                      <a:r>
                        <a:rPr lang="it-IT" sz="1100" kern="100" dirty="0">
                          <a:effectLst/>
                        </a:rPr>
                        <a:t> </a:t>
                      </a:r>
                      <a:endParaRPr lang="it-IT"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nchor="ctr"/>
                </a:tc>
                <a:tc>
                  <a:txBody>
                    <a:bodyPr/>
                    <a:lstStyle/>
                    <a:p>
                      <a:pPr algn="r">
                        <a:lnSpc>
                          <a:spcPct val="107000"/>
                        </a:lnSpc>
                      </a:pPr>
                      <a:r>
                        <a:rPr lang="it-IT" sz="1100" b="1" kern="100" dirty="0">
                          <a:effectLst/>
                        </a:rPr>
                        <a:t>40,678,520</a:t>
                      </a:r>
                      <a:endParaRPr lang="it-IT" sz="1200" b="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nchor="ctr"/>
                </a:tc>
                <a:tc>
                  <a:txBody>
                    <a:bodyPr/>
                    <a:lstStyle/>
                    <a:p>
                      <a:pPr algn="r">
                        <a:lnSpc>
                          <a:spcPct val="107000"/>
                        </a:lnSpc>
                      </a:pPr>
                      <a:r>
                        <a:rPr lang="it-IT" sz="1100" kern="100" dirty="0">
                          <a:effectLst/>
                          <a:highlight>
                            <a:srgbClr val="FFFF00"/>
                          </a:highlight>
                        </a:rPr>
                        <a:t>195,629,780</a:t>
                      </a:r>
                      <a:endParaRPr lang="it-IT" sz="1200" kern="1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nchor="ctr"/>
                </a:tc>
                <a:tc>
                  <a:txBody>
                    <a:bodyPr/>
                    <a:lstStyle/>
                    <a:p>
                      <a:pPr algn="r">
                        <a:lnSpc>
                          <a:spcPct val="107000"/>
                        </a:lnSpc>
                      </a:pPr>
                      <a:r>
                        <a:rPr lang="it-IT" sz="1100" kern="100">
                          <a:effectLst/>
                        </a:rPr>
                        <a:t>10,572,721 </a:t>
                      </a:r>
                      <a:endParaRPr lang="it-IT"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tc>
                <a:tc>
                  <a:txBody>
                    <a:bodyPr/>
                    <a:lstStyle/>
                    <a:p>
                      <a:pPr algn="ctr">
                        <a:lnSpc>
                          <a:spcPct val="107000"/>
                        </a:lnSpc>
                      </a:pPr>
                      <a:r>
                        <a:rPr lang="it-IT" sz="1100" kern="100" dirty="0">
                          <a:effectLst/>
                          <a:highlight>
                            <a:srgbClr val="00FFFF"/>
                          </a:highlight>
                        </a:rPr>
                        <a:t>20.79</a:t>
                      </a:r>
                      <a:endParaRPr lang="it-IT" sz="1200" kern="100" dirty="0">
                        <a:effectLst/>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nchor="ctr"/>
                </a:tc>
                <a:tc>
                  <a:txBody>
                    <a:bodyPr/>
                    <a:lstStyle/>
                    <a:p>
                      <a:pPr algn="ctr">
                        <a:lnSpc>
                          <a:spcPct val="107000"/>
                        </a:lnSpc>
                      </a:pPr>
                      <a:r>
                        <a:rPr lang="it-IT" sz="1100" kern="100" dirty="0">
                          <a:effectLst/>
                        </a:rPr>
                        <a:t>3.84</a:t>
                      </a:r>
                      <a:endParaRPr lang="it-IT"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5052" marR="65052" marT="0" marB="0" anchor="ctr"/>
                </a:tc>
                <a:extLst>
                  <a:ext uri="{0D108BD9-81ED-4DB2-BD59-A6C34878D82A}">
                    <a16:rowId xmlns:a16="http://schemas.microsoft.com/office/drawing/2014/main" val="2098546474"/>
                  </a:ext>
                </a:extLst>
              </a:tr>
            </a:tbl>
          </a:graphicData>
        </a:graphic>
      </p:graphicFrame>
      <p:sp>
        <p:nvSpPr>
          <p:cNvPr id="11" name="Segnaposto testo 10">
            <a:extLst>
              <a:ext uri="{FF2B5EF4-FFF2-40B4-BE49-F238E27FC236}">
                <a16:creationId xmlns:a16="http://schemas.microsoft.com/office/drawing/2014/main" id="{B362B2A7-F10D-F235-82B5-A2C0427E5004}"/>
              </a:ext>
            </a:extLst>
          </p:cNvPr>
          <p:cNvSpPr>
            <a:spLocks noGrp="1"/>
          </p:cNvSpPr>
          <p:nvPr>
            <p:ph type="body" sz="quarter" idx="3"/>
          </p:nvPr>
        </p:nvSpPr>
        <p:spPr>
          <a:xfrm>
            <a:off x="6561188" y="1002477"/>
            <a:ext cx="4539174" cy="326242"/>
          </a:xfrm>
        </p:spPr>
        <p:txBody>
          <a:bodyPr/>
          <a:lstStyle/>
          <a:p>
            <a:r>
              <a:rPr lang="en-GB" sz="1800" b="1" kern="0" dirty="0">
                <a:solidFill>
                  <a:schemeClr val="tx1"/>
                </a:solidFill>
                <a:effectLst/>
                <a:ea typeface="Calibri" panose="020F0502020204030204" pitchFamily="34" charset="0"/>
              </a:rPr>
              <a:t>Cost related to detention, 2018.</a:t>
            </a:r>
            <a:endParaRPr lang="it-IT" b="1" dirty="0">
              <a:solidFill>
                <a:schemeClr val="tx1"/>
              </a:solidFill>
            </a:endParaRPr>
          </a:p>
        </p:txBody>
      </p:sp>
      <p:graphicFrame>
        <p:nvGraphicFramePr>
          <p:cNvPr id="17" name="Segnaposto contenuto 16">
            <a:extLst>
              <a:ext uri="{FF2B5EF4-FFF2-40B4-BE49-F238E27FC236}">
                <a16:creationId xmlns:a16="http://schemas.microsoft.com/office/drawing/2014/main" id="{9B49B05C-3311-A534-AB27-20D221132875}"/>
              </a:ext>
            </a:extLst>
          </p:cNvPr>
          <p:cNvGraphicFramePr>
            <a:graphicFrameLocks noGrp="1"/>
          </p:cNvGraphicFramePr>
          <p:nvPr>
            <p:ph sz="quarter" idx="4"/>
            <p:extLst>
              <p:ext uri="{D42A27DB-BD31-4B8C-83A1-F6EECF244321}">
                <p14:modId xmlns:p14="http://schemas.microsoft.com/office/powerpoint/2010/main" val="1960580920"/>
              </p:ext>
            </p:extLst>
          </p:nvPr>
        </p:nvGraphicFramePr>
        <p:xfrm>
          <a:off x="6327760" y="1354487"/>
          <a:ext cx="5609542" cy="3415913"/>
        </p:xfrm>
        <a:graphic>
          <a:graphicData uri="http://schemas.openxmlformats.org/drawingml/2006/table">
            <a:tbl>
              <a:tblPr>
                <a:tableStyleId>{5C22544A-7EE6-4342-B048-85BDC9FD1C3A}</a:tableStyleId>
              </a:tblPr>
              <a:tblGrid>
                <a:gridCol w="693429">
                  <a:extLst>
                    <a:ext uri="{9D8B030D-6E8A-4147-A177-3AD203B41FA5}">
                      <a16:colId xmlns:a16="http://schemas.microsoft.com/office/drawing/2014/main" val="2295284506"/>
                    </a:ext>
                  </a:extLst>
                </a:gridCol>
                <a:gridCol w="951628">
                  <a:extLst>
                    <a:ext uri="{9D8B030D-6E8A-4147-A177-3AD203B41FA5}">
                      <a16:colId xmlns:a16="http://schemas.microsoft.com/office/drawing/2014/main" val="2036842478"/>
                    </a:ext>
                  </a:extLst>
                </a:gridCol>
                <a:gridCol w="1052427">
                  <a:extLst>
                    <a:ext uri="{9D8B030D-6E8A-4147-A177-3AD203B41FA5}">
                      <a16:colId xmlns:a16="http://schemas.microsoft.com/office/drawing/2014/main" val="250721385"/>
                    </a:ext>
                  </a:extLst>
                </a:gridCol>
                <a:gridCol w="857792">
                  <a:extLst>
                    <a:ext uri="{9D8B030D-6E8A-4147-A177-3AD203B41FA5}">
                      <a16:colId xmlns:a16="http://schemas.microsoft.com/office/drawing/2014/main" val="4104297509"/>
                    </a:ext>
                  </a:extLst>
                </a:gridCol>
                <a:gridCol w="1052186">
                  <a:extLst>
                    <a:ext uri="{9D8B030D-6E8A-4147-A177-3AD203B41FA5}">
                      <a16:colId xmlns:a16="http://schemas.microsoft.com/office/drawing/2014/main" val="3981935826"/>
                    </a:ext>
                  </a:extLst>
                </a:gridCol>
                <a:gridCol w="1002080">
                  <a:extLst>
                    <a:ext uri="{9D8B030D-6E8A-4147-A177-3AD203B41FA5}">
                      <a16:colId xmlns:a16="http://schemas.microsoft.com/office/drawing/2014/main" val="2722160825"/>
                    </a:ext>
                  </a:extLst>
                </a:gridCol>
              </a:tblGrid>
              <a:tr h="2273188">
                <a:tc>
                  <a:txBody>
                    <a:bodyPr/>
                    <a:lstStyle/>
                    <a:p>
                      <a:pPr algn="just">
                        <a:lnSpc>
                          <a:spcPct val="107000"/>
                        </a:lnSpc>
                      </a:pPr>
                      <a:r>
                        <a:rPr lang="it-IT" sz="1100" b="1" kern="100" dirty="0">
                          <a:effectLst/>
                        </a:rPr>
                        <a:t>Country</a:t>
                      </a:r>
                      <a:r>
                        <a:rPr lang="it-IT" sz="1050" kern="100" dirty="0">
                          <a:effectLst/>
                        </a:rPr>
                        <a:t> </a:t>
                      </a:r>
                      <a:endParaRPr lang="it-IT"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tc>
                <a:tc>
                  <a:txBody>
                    <a:bodyPr/>
                    <a:lstStyle/>
                    <a:p>
                      <a:pPr algn="l">
                        <a:lnSpc>
                          <a:spcPct val="107000"/>
                        </a:lnSpc>
                      </a:pPr>
                      <a:r>
                        <a:rPr lang="en-GB" sz="1050" kern="100" dirty="0">
                          <a:effectLst/>
                        </a:rPr>
                        <a:t>Total estimated cost for the detention of all drug offenders, 2018 (in €) </a:t>
                      </a:r>
                      <a:endParaRPr lang="it-IT"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tc>
                <a:tc>
                  <a:txBody>
                    <a:bodyPr/>
                    <a:lstStyle/>
                    <a:p>
                      <a:pPr algn="l">
                        <a:lnSpc>
                          <a:spcPct val="107000"/>
                        </a:lnSpc>
                      </a:pPr>
                      <a:r>
                        <a:rPr lang="it-IT" sz="1050" kern="100" dirty="0" err="1">
                          <a:effectLst/>
                          <a:highlight>
                            <a:srgbClr val="FFFF00"/>
                          </a:highlight>
                        </a:rPr>
                        <a:t>Annual</a:t>
                      </a:r>
                      <a:r>
                        <a:rPr lang="it-IT" sz="1050" kern="100" dirty="0">
                          <a:effectLst/>
                          <a:highlight>
                            <a:srgbClr val="FFFF00"/>
                          </a:highlight>
                        </a:rPr>
                        <a:t> </a:t>
                      </a:r>
                      <a:r>
                        <a:rPr lang="it-IT" sz="1050" kern="100" dirty="0" err="1">
                          <a:effectLst/>
                          <a:highlight>
                            <a:srgbClr val="FFFF00"/>
                          </a:highlight>
                        </a:rPr>
                        <a:t>prison</a:t>
                      </a:r>
                      <a:r>
                        <a:rPr lang="it-IT" sz="1050" kern="100" dirty="0">
                          <a:effectLst/>
                          <a:highlight>
                            <a:srgbClr val="FFFF00"/>
                          </a:highlight>
                        </a:rPr>
                        <a:t> </a:t>
                      </a:r>
                      <a:r>
                        <a:rPr lang="it-IT" sz="1050" kern="100" dirty="0" err="1">
                          <a:effectLst/>
                          <a:highlight>
                            <a:srgbClr val="FFFF00"/>
                          </a:highlight>
                        </a:rPr>
                        <a:t>expenditure</a:t>
                      </a:r>
                      <a:r>
                        <a:rPr lang="it-IT" sz="1050" kern="100" dirty="0">
                          <a:effectLst/>
                          <a:highlight>
                            <a:srgbClr val="FFFF00"/>
                          </a:highlight>
                        </a:rPr>
                        <a:t> (in €) </a:t>
                      </a:r>
                      <a:endParaRPr lang="it-IT" sz="1200" kern="1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tc>
                <a:tc>
                  <a:txBody>
                    <a:bodyPr/>
                    <a:lstStyle/>
                    <a:p>
                      <a:pPr algn="l">
                        <a:lnSpc>
                          <a:spcPct val="107000"/>
                        </a:lnSpc>
                      </a:pPr>
                      <a:r>
                        <a:rPr lang="en-GB" sz="1050" kern="100" dirty="0">
                          <a:effectLst/>
                        </a:rPr>
                        <a:t>Population as of 1st January 2018* </a:t>
                      </a:r>
                      <a:endParaRPr lang="it-IT"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tc>
                <a:tc>
                  <a:txBody>
                    <a:bodyPr/>
                    <a:lstStyle/>
                    <a:p>
                      <a:pPr algn="l">
                        <a:lnSpc>
                          <a:spcPct val="107000"/>
                        </a:lnSpc>
                      </a:pPr>
                      <a:r>
                        <a:rPr lang="en-GB" sz="1050" kern="100" dirty="0">
                          <a:effectLst/>
                        </a:rPr>
                        <a:t>Expenditure for drug offenders as a percentage of the total prison population expenditure</a:t>
                      </a:r>
                      <a:endParaRPr lang="it-IT"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tc>
                <a:tc>
                  <a:txBody>
                    <a:bodyPr/>
                    <a:lstStyle/>
                    <a:p>
                      <a:pPr algn="l">
                        <a:lnSpc>
                          <a:spcPct val="107000"/>
                        </a:lnSpc>
                      </a:pPr>
                      <a:r>
                        <a:rPr lang="en-GB" sz="1050" b="1" kern="100" dirty="0">
                          <a:solidFill>
                            <a:srgbClr val="FF0000"/>
                          </a:solidFill>
                          <a:effectLst/>
                        </a:rPr>
                        <a:t>Per capita expenditure for drug related detention (€) </a:t>
                      </a:r>
                      <a:endParaRPr lang="it-IT" sz="1200" b="1" kern="1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tc>
                <a:extLst>
                  <a:ext uri="{0D108BD9-81ED-4DB2-BD59-A6C34878D82A}">
                    <a16:rowId xmlns:a16="http://schemas.microsoft.com/office/drawing/2014/main" val="1267665438"/>
                  </a:ext>
                </a:extLst>
              </a:tr>
              <a:tr h="707692">
                <a:tc>
                  <a:txBody>
                    <a:bodyPr/>
                    <a:lstStyle/>
                    <a:p>
                      <a:pPr marL="0" marR="0" lvl="0" indent="0" algn="just" defTabSz="457200" rtl="0" eaLnBrk="1" fontAlgn="auto" latinLnBrk="0" hangingPunct="1">
                        <a:lnSpc>
                          <a:spcPct val="107000"/>
                        </a:lnSpc>
                        <a:spcBef>
                          <a:spcPts val="600"/>
                        </a:spcBef>
                        <a:spcAft>
                          <a:spcPts val="600"/>
                        </a:spcAft>
                        <a:buClrTx/>
                        <a:buSzTx/>
                        <a:buFontTx/>
                        <a:buNone/>
                        <a:tabLst/>
                        <a:defRPr/>
                      </a:pPr>
                      <a:r>
                        <a:rPr lang="it-IT" sz="1050" b="1" kern="100" dirty="0" err="1">
                          <a:effectLst/>
                        </a:rPr>
                        <a:t>Italy</a:t>
                      </a:r>
                      <a:r>
                        <a:rPr lang="it-IT" sz="1050" b="1" kern="100" dirty="0">
                          <a:effectLst/>
                        </a:rPr>
                        <a:t> </a:t>
                      </a:r>
                    </a:p>
                    <a:p>
                      <a:pPr marL="0" marR="0" lvl="0" indent="0" algn="just" defTabSz="457200" rtl="0" eaLnBrk="1" fontAlgn="auto" latinLnBrk="0" hangingPunct="1">
                        <a:lnSpc>
                          <a:spcPct val="107000"/>
                        </a:lnSpc>
                        <a:spcBef>
                          <a:spcPts val="600"/>
                        </a:spcBef>
                        <a:spcAft>
                          <a:spcPts val="600"/>
                        </a:spcAft>
                        <a:buClrTx/>
                        <a:buSzTx/>
                        <a:buFontTx/>
                        <a:buNone/>
                        <a:tabLst/>
                        <a:defRPr/>
                      </a:pPr>
                      <a:r>
                        <a:rPr lang="it-IT" sz="1050" kern="100" dirty="0">
                          <a:effectLst/>
                        </a:rPr>
                        <a:t>(</a:t>
                      </a:r>
                      <a:r>
                        <a:rPr lang="en-GB" sz="1050" baseline="0" dirty="0">
                          <a:effectLst/>
                        </a:rPr>
                        <a:t>Law n. 79/2014) </a:t>
                      </a:r>
                      <a:endParaRPr lang="it-IT" sz="1050" baseline="0" dirty="0">
                        <a:effectLst/>
                      </a:endParaRPr>
                    </a:p>
                  </a:txBody>
                  <a:tcPr marL="61858" marR="61858" marT="0" marB="0"/>
                </a:tc>
                <a:tc>
                  <a:txBody>
                    <a:bodyPr/>
                    <a:lstStyle/>
                    <a:p>
                      <a:pPr algn="r">
                        <a:lnSpc>
                          <a:spcPct val="107000"/>
                        </a:lnSpc>
                      </a:pPr>
                      <a:r>
                        <a:rPr lang="en-GB" sz="1050" b="1" kern="100" dirty="0">
                          <a:effectLst/>
                        </a:rPr>
                        <a:t>615,708,280</a:t>
                      </a:r>
                      <a:endParaRPr lang="it-IT" sz="1200" b="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nchor="ctr"/>
                </a:tc>
                <a:tc>
                  <a:txBody>
                    <a:bodyPr/>
                    <a:lstStyle/>
                    <a:p>
                      <a:pPr algn="r">
                        <a:lnSpc>
                          <a:spcPct val="107000"/>
                        </a:lnSpc>
                      </a:pPr>
                      <a:r>
                        <a:rPr lang="it-IT" sz="1050" kern="100" dirty="0">
                          <a:effectLst/>
                          <a:highlight>
                            <a:srgbClr val="FFFF00"/>
                          </a:highlight>
                        </a:rPr>
                        <a:t>1,934,559,276</a:t>
                      </a:r>
                      <a:endParaRPr lang="it-IT" sz="1200" kern="1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nchor="ctr"/>
                </a:tc>
                <a:tc>
                  <a:txBody>
                    <a:bodyPr/>
                    <a:lstStyle/>
                    <a:p>
                      <a:pPr algn="r">
                        <a:lnSpc>
                          <a:spcPct val="107000"/>
                        </a:lnSpc>
                      </a:pPr>
                      <a:r>
                        <a:rPr lang="it-IT" sz="1050" kern="100">
                          <a:effectLst/>
                        </a:rPr>
                        <a:t>60,484,000</a:t>
                      </a:r>
                      <a:endParaRPr lang="it-IT"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nchor="ctr"/>
                </a:tc>
                <a:tc>
                  <a:txBody>
                    <a:bodyPr/>
                    <a:lstStyle/>
                    <a:p>
                      <a:pPr algn="ctr">
                        <a:lnSpc>
                          <a:spcPct val="107000"/>
                        </a:lnSpc>
                      </a:pPr>
                      <a:r>
                        <a:rPr lang="it-IT" sz="1050" kern="100" dirty="0">
                          <a:effectLst/>
                          <a:highlight>
                            <a:srgbClr val="00FFFF"/>
                          </a:highlight>
                        </a:rPr>
                        <a:t>31.82</a:t>
                      </a:r>
                      <a:endParaRPr lang="it-IT" sz="1200" kern="100" dirty="0">
                        <a:effectLst/>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nchor="ctr"/>
                </a:tc>
                <a:tc>
                  <a:txBody>
                    <a:bodyPr/>
                    <a:lstStyle/>
                    <a:p>
                      <a:pPr algn="ctr">
                        <a:lnSpc>
                          <a:spcPct val="107000"/>
                        </a:lnSpc>
                      </a:pPr>
                      <a:r>
                        <a:rPr lang="it-IT" sz="1050" kern="100">
                          <a:effectLst/>
                        </a:rPr>
                        <a:t>10.18</a:t>
                      </a:r>
                      <a:endParaRPr lang="it-IT"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nchor="ctr"/>
                </a:tc>
                <a:extLst>
                  <a:ext uri="{0D108BD9-81ED-4DB2-BD59-A6C34878D82A}">
                    <a16:rowId xmlns:a16="http://schemas.microsoft.com/office/drawing/2014/main" val="1675536292"/>
                  </a:ext>
                </a:extLst>
              </a:tr>
              <a:tr h="435033">
                <a:tc>
                  <a:txBody>
                    <a:bodyPr/>
                    <a:lstStyle/>
                    <a:p>
                      <a:pPr algn="just">
                        <a:lnSpc>
                          <a:spcPct val="107000"/>
                        </a:lnSpc>
                      </a:pPr>
                      <a:r>
                        <a:rPr lang="it-IT" sz="1050" b="1" kern="100" dirty="0">
                          <a:effectLst/>
                        </a:rPr>
                        <a:t>Portugal</a:t>
                      </a:r>
                      <a:r>
                        <a:rPr lang="it-IT" sz="1050" kern="100" dirty="0">
                          <a:effectLst/>
                        </a:rPr>
                        <a:t> </a:t>
                      </a:r>
                      <a:endParaRPr lang="it-IT"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tc>
                <a:tc>
                  <a:txBody>
                    <a:bodyPr/>
                    <a:lstStyle/>
                    <a:p>
                      <a:pPr algn="r">
                        <a:lnSpc>
                          <a:spcPct val="107000"/>
                        </a:lnSpc>
                      </a:pPr>
                      <a:r>
                        <a:rPr lang="it-IT" sz="1050" b="1" kern="100" dirty="0">
                          <a:effectLst/>
                        </a:rPr>
                        <a:t>27,450,738</a:t>
                      </a:r>
                      <a:endParaRPr lang="it-IT" sz="1200" b="1"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nchor="ctr"/>
                </a:tc>
                <a:tc>
                  <a:txBody>
                    <a:bodyPr/>
                    <a:lstStyle/>
                    <a:p>
                      <a:pPr algn="r">
                        <a:lnSpc>
                          <a:spcPct val="107000"/>
                        </a:lnSpc>
                      </a:pPr>
                      <a:r>
                        <a:rPr lang="it-IT" sz="1050" kern="100" dirty="0">
                          <a:effectLst/>
                          <a:highlight>
                            <a:srgbClr val="FFFF00"/>
                          </a:highlight>
                        </a:rPr>
                        <a:t>174,881,684</a:t>
                      </a:r>
                      <a:endParaRPr lang="it-IT" sz="1200" kern="1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nchor="ctr"/>
                </a:tc>
                <a:tc>
                  <a:txBody>
                    <a:bodyPr/>
                    <a:lstStyle/>
                    <a:p>
                      <a:pPr algn="r">
                        <a:lnSpc>
                          <a:spcPct val="107000"/>
                        </a:lnSpc>
                      </a:pPr>
                      <a:r>
                        <a:rPr lang="it-IT" sz="1050" kern="100">
                          <a:effectLst/>
                        </a:rPr>
                        <a:t>10,291,000</a:t>
                      </a:r>
                      <a:endParaRPr lang="it-IT" sz="1200" kern="1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nchor="ctr"/>
                </a:tc>
                <a:tc>
                  <a:txBody>
                    <a:bodyPr/>
                    <a:lstStyle/>
                    <a:p>
                      <a:pPr algn="ctr">
                        <a:lnSpc>
                          <a:spcPct val="107000"/>
                        </a:lnSpc>
                      </a:pPr>
                      <a:r>
                        <a:rPr lang="it-IT" sz="1050" kern="100" dirty="0">
                          <a:effectLst/>
                          <a:highlight>
                            <a:srgbClr val="00FFFF"/>
                          </a:highlight>
                        </a:rPr>
                        <a:t>15.69</a:t>
                      </a:r>
                      <a:endParaRPr lang="it-IT" sz="1200" kern="100" dirty="0">
                        <a:effectLst/>
                        <a:highlight>
                          <a:srgbClr val="00FFFF"/>
                        </a:highligh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nchor="ctr"/>
                </a:tc>
                <a:tc>
                  <a:txBody>
                    <a:bodyPr/>
                    <a:lstStyle/>
                    <a:p>
                      <a:pPr algn="ctr">
                        <a:lnSpc>
                          <a:spcPct val="107000"/>
                        </a:lnSpc>
                      </a:pPr>
                      <a:r>
                        <a:rPr lang="it-IT" sz="1050" kern="100" dirty="0">
                          <a:effectLst/>
                        </a:rPr>
                        <a:t>2.67</a:t>
                      </a:r>
                      <a:endParaRPr lang="it-IT" sz="1200" kern="1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1858" marR="61858" marT="0" marB="0" anchor="ctr"/>
                </a:tc>
                <a:extLst>
                  <a:ext uri="{0D108BD9-81ED-4DB2-BD59-A6C34878D82A}">
                    <a16:rowId xmlns:a16="http://schemas.microsoft.com/office/drawing/2014/main" val="2017600159"/>
                  </a:ext>
                </a:extLst>
              </a:tr>
            </a:tbl>
          </a:graphicData>
        </a:graphic>
      </p:graphicFrame>
      <p:sp>
        <p:nvSpPr>
          <p:cNvPr id="16" name="Segnaposto testo 15">
            <a:extLst>
              <a:ext uri="{FF2B5EF4-FFF2-40B4-BE49-F238E27FC236}">
                <a16:creationId xmlns:a16="http://schemas.microsoft.com/office/drawing/2014/main" id="{962EADCD-CB77-1A74-5D6B-FA7D22F560BE}"/>
              </a:ext>
            </a:extLst>
          </p:cNvPr>
          <p:cNvSpPr>
            <a:spLocks noGrp="1"/>
          </p:cNvSpPr>
          <p:nvPr>
            <p:ph type="body" idx="1"/>
          </p:nvPr>
        </p:nvSpPr>
        <p:spPr>
          <a:xfrm>
            <a:off x="1410134" y="902303"/>
            <a:ext cx="4539174" cy="439467"/>
          </a:xfrm>
        </p:spPr>
        <p:txBody>
          <a:bodyPr/>
          <a:lstStyle/>
          <a:p>
            <a:endParaRPr kumimoji="0" lang="en-GB" altLang="it-IT" sz="1200" b="1" i="0" u="none" strike="noStrike" cap="none" normalizeH="0" baseline="0" dirty="0">
              <a:ln>
                <a:noFill/>
              </a:ln>
              <a:solidFill>
                <a:schemeClr val="tx1"/>
              </a:solidFill>
              <a:effectLst/>
              <a:latin typeface="+mj-lt"/>
              <a:ea typeface="Calibri" panose="020F0502020204030204" pitchFamily="34" charset="0"/>
            </a:endParaRPr>
          </a:p>
          <a:p>
            <a:endParaRPr lang="en-GB" altLang="it-IT" sz="1200" b="1" dirty="0">
              <a:solidFill>
                <a:schemeClr val="tx1"/>
              </a:solidFill>
              <a:latin typeface="+mj-lt"/>
              <a:ea typeface="Calibri" panose="020F0502020204030204" pitchFamily="34" charset="0"/>
            </a:endParaRPr>
          </a:p>
          <a:p>
            <a:endParaRPr kumimoji="0" lang="en-GB" altLang="it-IT" sz="1200" b="1" i="0" u="none" strike="noStrike" cap="none" normalizeH="0" baseline="0" dirty="0">
              <a:ln>
                <a:noFill/>
              </a:ln>
              <a:solidFill>
                <a:schemeClr val="tx1"/>
              </a:solidFill>
              <a:effectLst/>
              <a:latin typeface="+mj-lt"/>
              <a:ea typeface="Calibri" panose="020F0502020204030204" pitchFamily="34" charset="0"/>
            </a:endParaRPr>
          </a:p>
          <a:p>
            <a:endParaRPr lang="en-GB" altLang="it-IT" sz="1200" b="1" dirty="0">
              <a:solidFill>
                <a:schemeClr val="tx1"/>
              </a:solidFill>
              <a:latin typeface="+mj-lt"/>
              <a:ea typeface="Calibri" panose="020F0502020204030204" pitchFamily="34" charset="0"/>
            </a:endParaRPr>
          </a:p>
          <a:p>
            <a:r>
              <a:rPr lang="en-GB" sz="1800" b="1" kern="0" dirty="0">
                <a:solidFill>
                  <a:schemeClr val="tx1"/>
                </a:solidFill>
                <a:effectLst/>
                <a:latin typeface="+mj-lt"/>
                <a:ea typeface="Calibri" panose="020F0502020204030204" pitchFamily="34" charset="0"/>
              </a:rPr>
              <a:t>Cost related to detention, 2010.</a:t>
            </a:r>
            <a:endParaRPr lang="it-IT" sz="1200" b="1" dirty="0">
              <a:solidFill>
                <a:schemeClr val="tx1"/>
              </a:solidFill>
              <a:latin typeface="+mj-lt"/>
            </a:endParaRPr>
          </a:p>
        </p:txBody>
      </p:sp>
      <p:sp>
        <p:nvSpPr>
          <p:cNvPr id="2" name="CasellaDiTesto 1">
            <a:extLst>
              <a:ext uri="{FF2B5EF4-FFF2-40B4-BE49-F238E27FC236}">
                <a16:creationId xmlns:a16="http://schemas.microsoft.com/office/drawing/2014/main" id="{C95C43F8-B004-2615-372F-71FA7EE01099}"/>
              </a:ext>
            </a:extLst>
          </p:cNvPr>
          <p:cNvSpPr txBox="1"/>
          <p:nvPr/>
        </p:nvSpPr>
        <p:spPr>
          <a:xfrm>
            <a:off x="4159046" y="532971"/>
            <a:ext cx="2598788" cy="369332"/>
          </a:xfrm>
          <a:prstGeom prst="rect">
            <a:avLst/>
          </a:prstGeom>
          <a:noFill/>
        </p:spPr>
        <p:txBody>
          <a:bodyPr wrap="none" rtlCol="0">
            <a:spAutoFit/>
          </a:bodyPr>
          <a:lstStyle/>
          <a:p>
            <a:r>
              <a:rPr lang="it-IT" dirty="0"/>
              <a:t>Output-</a:t>
            </a:r>
            <a:r>
              <a:rPr lang="it-IT" dirty="0" err="1"/>
              <a:t>driven</a:t>
            </a:r>
            <a:r>
              <a:rPr lang="it-IT" dirty="0"/>
              <a:t> </a:t>
            </a:r>
            <a:r>
              <a:rPr lang="it-IT" dirty="0" err="1"/>
              <a:t>indices</a:t>
            </a:r>
            <a:endParaRPr lang="it-IT" dirty="0"/>
          </a:p>
        </p:txBody>
      </p:sp>
      <p:sp>
        <p:nvSpPr>
          <p:cNvPr id="3" name="CasellaDiTesto 2">
            <a:extLst>
              <a:ext uri="{FF2B5EF4-FFF2-40B4-BE49-F238E27FC236}">
                <a16:creationId xmlns:a16="http://schemas.microsoft.com/office/drawing/2014/main" id="{602AB4A1-4C84-A6CC-C1F7-9BB397BE48D4}"/>
              </a:ext>
            </a:extLst>
          </p:cNvPr>
          <p:cNvSpPr txBox="1"/>
          <p:nvPr/>
        </p:nvSpPr>
        <p:spPr>
          <a:xfrm>
            <a:off x="1410134" y="4879286"/>
            <a:ext cx="10604270" cy="1754326"/>
          </a:xfrm>
          <a:prstGeom prst="rect">
            <a:avLst/>
          </a:prstGeom>
          <a:noFill/>
        </p:spPr>
        <p:txBody>
          <a:bodyPr wrap="square" rtlCol="0">
            <a:spAutoFit/>
          </a:bodyPr>
          <a:lstStyle/>
          <a:p>
            <a:r>
              <a:rPr lang="en-US" dirty="0"/>
              <a:t>- In Portugal, the law and policy on illegal drugs is more health-oriented than repressive </a:t>
            </a:r>
          </a:p>
          <a:p>
            <a:r>
              <a:rPr lang="en-US" dirty="0"/>
              <a:t>  compared to the law and policy in Italy. </a:t>
            </a:r>
          </a:p>
          <a:p>
            <a:r>
              <a:rPr lang="en-US" dirty="0"/>
              <a:t>- In Italy, the law on illegal drugs was somewhat lightened from repression in 2014 by the </a:t>
            </a:r>
          </a:p>
          <a:p>
            <a:r>
              <a:rPr lang="en-US" dirty="0"/>
              <a:t>  Constitutional Court.</a:t>
            </a:r>
          </a:p>
          <a:p>
            <a:r>
              <a:rPr lang="en-US" dirty="0"/>
              <a:t>- The ratio of the cost of living in Italy compared to Portugal is </a:t>
            </a:r>
            <a:r>
              <a:rPr lang="en-US" dirty="0">
                <a:solidFill>
                  <a:srgbClr val="FF0000"/>
                </a:solidFill>
              </a:rPr>
              <a:t>1.5</a:t>
            </a:r>
            <a:r>
              <a:rPr lang="en-US" dirty="0"/>
              <a:t>. </a:t>
            </a:r>
          </a:p>
          <a:p>
            <a:r>
              <a:rPr lang="en-US" dirty="0"/>
              <a:t>- The ratio of the per capita expenditure for drug detention was </a:t>
            </a:r>
            <a:r>
              <a:rPr lang="en-US" dirty="0">
                <a:solidFill>
                  <a:srgbClr val="FF0000"/>
                </a:solidFill>
              </a:rPr>
              <a:t>2.78</a:t>
            </a:r>
            <a:r>
              <a:rPr lang="en-US" dirty="0"/>
              <a:t> in 2010 and </a:t>
            </a:r>
            <a:r>
              <a:rPr lang="en-US" dirty="0">
                <a:solidFill>
                  <a:srgbClr val="FF0000"/>
                </a:solidFill>
              </a:rPr>
              <a:t>3.81</a:t>
            </a:r>
            <a:r>
              <a:rPr lang="en-US" dirty="0"/>
              <a:t> in 2018.</a:t>
            </a:r>
            <a:endParaRPr lang="it-IT" dirty="0"/>
          </a:p>
        </p:txBody>
      </p:sp>
    </p:spTree>
    <p:extLst>
      <p:ext uri="{BB962C8B-B14F-4D97-AF65-F5344CB8AC3E}">
        <p14:creationId xmlns:p14="http://schemas.microsoft.com/office/powerpoint/2010/main" val="2062147799"/>
      </p:ext>
    </p:extLst>
  </p:cSld>
  <p:clrMapOvr>
    <a:masterClrMapping/>
  </p:clrMapOvr>
</p:sld>
</file>

<file path=ppt/theme/theme1.xml><?xml version="1.0" encoding="utf-8"?>
<a:theme xmlns:a="http://schemas.openxmlformats.org/drawingml/2006/main" name="Filo">
  <a:themeElements>
    <a:clrScheme name="Filo">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Filo">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Filo">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Filo</Template>
  <TotalTime>34271</TotalTime>
  <Words>2168</Words>
  <Application>Microsoft Office PowerPoint</Application>
  <PresentationFormat>Widescreen</PresentationFormat>
  <Paragraphs>253</Paragraphs>
  <Slides>19</Slides>
  <Notes>3</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19</vt:i4>
      </vt:variant>
    </vt:vector>
  </HeadingPairs>
  <TitlesOfParts>
    <vt:vector size="28" baseType="lpstr">
      <vt:lpstr>Arial</vt:lpstr>
      <vt:lpstr>Arial Narrow</vt:lpstr>
      <vt:lpstr>BwModelica-ExtraBold</vt:lpstr>
      <vt:lpstr>Calibri</vt:lpstr>
      <vt:lpstr>Calibri Light</vt:lpstr>
      <vt:lpstr>Century Gothic</vt:lpstr>
      <vt:lpstr>Times New Roman</vt:lpstr>
      <vt:lpstr>Wingdings 3</vt:lpstr>
      <vt:lpstr>Filo</vt:lpstr>
      <vt:lpstr>Leximetric analysis of drug laws and evaluation of outcomes: cross-country analyses approach</vt:lpstr>
      <vt:lpstr>Topics covered</vt:lpstr>
      <vt:lpstr>Leximetric scores for Italy: input-driven indicators</vt:lpstr>
      <vt:lpstr>Presentazione standard di PowerPoint</vt:lpstr>
      <vt:lpstr>Presentazione standard di PowerPoint</vt:lpstr>
      <vt:lpstr>Presentazione standard di PowerPoint</vt:lpstr>
      <vt:lpstr>General leximetric scores</vt:lpstr>
      <vt:lpstr>Leximetric scores for pushers  related to the law in action in the countries</vt:lpstr>
      <vt:lpstr>Cost associated with the legal repression of illicit drug supply: focus on detention</vt:lpstr>
      <vt:lpstr>Leximetric scores for consumers related to the law in action in the countries</vt:lpstr>
      <vt:lpstr>Output-driven indices (critical aspects) </vt:lpstr>
      <vt:lpstr>Age at first use</vt:lpstr>
      <vt:lpstr>Age at first treatment</vt:lpstr>
      <vt:lpstr>ESPAD (cannabis use)</vt:lpstr>
      <vt:lpstr>ESPAD (cocaine powder use)</vt:lpstr>
      <vt:lpstr>Poly-drug use (ESPAD 2011)</vt:lpstr>
      <vt:lpstr>More information and the basis for ongoing work in the references </vt:lpstr>
      <vt:lpstr>References</vt:lpstr>
      <vt:lpstr>Thank you very much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Leximetric analysis of drug laws and evaluation of outcomes: cross-country analyses approach</dc:title>
  <dc:creator>Carla Rossi</dc:creator>
  <cp:lastModifiedBy>Carla Rossi</cp:lastModifiedBy>
  <cp:revision>164</cp:revision>
  <dcterms:created xsi:type="dcterms:W3CDTF">2024-09-12T18:49:14Z</dcterms:created>
  <dcterms:modified xsi:type="dcterms:W3CDTF">2024-10-20T21:41:48Z</dcterms:modified>
</cp:coreProperties>
</file>